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688" r:id="rId2"/>
    <p:sldMasterId id="2147483735" r:id="rId3"/>
    <p:sldMasterId id="2147483744" r:id="rId4"/>
  </p:sldMasterIdLst>
  <p:notesMasterIdLst>
    <p:notesMasterId r:id="rId36"/>
  </p:notesMasterIdLst>
  <p:handoutMasterIdLst>
    <p:handoutMasterId r:id="rId37"/>
  </p:handoutMasterIdLst>
  <p:sldIdLst>
    <p:sldId id="256" r:id="rId5"/>
    <p:sldId id="387" r:id="rId6"/>
    <p:sldId id="389" r:id="rId7"/>
    <p:sldId id="388" r:id="rId8"/>
    <p:sldId id="391" r:id="rId9"/>
    <p:sldId id="400" r:id="rId10"/>
    <p:sldId id="405" r:id="rId11"/>
    <p:sldId id="406" r:id="rId12"/>
    <p:sldId id="385" r:id="rId13"/>
    <p:sldId id="327" r:id="rId14"/>
    <p:sldId id="404" r:id="rId15"/>
    <p:sldId id="371" r:id="rId16"/>
    <p:sldId id="401" r:id="rId17"/>
    <p:sldId id="407" r:id="rId18"/>
    <p:sldId id="374" r:id="rId19"/>
    <p:sldId id="376" r:id="rId20"/>
    <p:sldId id="411" r:id="rId21"/>
    <p:sldId id="413" r:id="rId22"/>
    <p:sldId id="408" r:id="rId23"/>
    <p:sldId id="412" r:id="rId24"/>
    <p:sldId id="409" r:id="rId25"/>
    <p:sldId id="415" r:id="rId26"/>
    <p:sldId id="323" r:id="rId27"/>
    <p:sldId id="359" r:id="rId28"/>
    <p:sldId id="369" r:id="rId29"/>
    <p:sldId id="370" r:id="rId30"/>
    <p:sldId id="361" r:id="rId31"/>
    <p:sldId id="363" r:id="rId32"/>
    <p:sldId id="416" r:id="rId33"/>
    <p:sldId id="417" r:id="rId34"/>
    <p:sldId id="340" r:id="rId35"/>
  </p:sldIdLst>
  <p:sldSz cx="9144000" cy="6858000" type="screen4x3"/>
  <p:notesSz cx="7010400" cy="9296400"/>
  <p:defaultTex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25672EFC-7A11-44EE-A44D-2CEDD18C8E2B}">
          <p14:sldIdLst>
            <p14:sldId id="256"/>
            <p14:sldId id="387"/>
            <p14:sldId id="389"/>
            <p14:sldId id="388"/>
            <p14:sldId id="391"/>
            <p14:sldId id="400"/>
            <p14:sldId id="405"/>
            <p14:sldId id="406"/>
            <p14:sldId id="385"/>
            <p14:sldId id="327"/>
            <p14:sldId id="404"/>
            <p14:sldId id="371"/>
            <p14:sldId id="401"/>
            <p14:sldId id="407"/>
            <p14:sldId id="374"/>
            <p14:sldId id="376"/>
            <p14:sldId id="411"/>
            <p14:sldId id="413"/>
            <p14:sldId id="408"/>
            <p14:sldId id="412"/>
            <p14:sldId id="409"/>
            <p14:sldId id="415"/>
            <p14:sldId id="323"/>
            <p14:sldId id="359"/>
            <p14:sldId id="369"/>
            <p14:sldId id="370"/>
            <p14:sldId id="361"/>
            <p14:sldId id="363"/>
            <p14:sldId id="416"/>
            <p14:sldId id="417"/>
            <p14:sldId id="34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41"/>
    <a:srgbClr val="005DA2"/>
    <a:srgbClr val="FFFF99"/>
    <a:srgbClr val="D6E4F2"/>
    <a:srgbClr val="69DCD9"/>
    <a:srgbClr val="33CCCC"/>
    <a:srgbClr val="AD73AC"/>
    <a:srgbClr val="FFFF66"/>
    <a:srgbClr val="ADBF69"/>
    <a:srgbClr val="9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80108" autoAdjust="0"/>
  </p:normalViewPr>
  <p:slideViewPr>
    <p:cSldViewPr snapToGrid="0">
      <p:cViewPr>
        <p:scale>
          <a:sx n="90" d="100"/>
          <a:sy n="90" d="100"/>
        </p:scale>
        <p:origin x="-2310" y="-168"/>
      </p:cViewPr>
      <p:guideLst>
        <p:guide orient="horz" pos="2160"/>
        <p:guide pos="2880"/>
      </p:guideLst>
    </p:cSldViewPr>
  </p:slideViewPr>
  <p:outlineViewPr>
    <p:cViewPr>
      <p:scale>
        <a:sx n="33" d="100"/>
        <a:sy n="33" d="100"/>
      </p:scale>
      <p:origin x="0" y="3876"/>
    </p:cViewPr>
  </p:outlineViewPr>
  <p:notesTextViewPr>
    <p:cViewPr>
      <p:scale>
        <a:sx n="125" d="100"/>
        <a:sy n="125" d="100"/>
      </p:scale>
      <p:origin x="0" y="0"/>
    </p:cViewPr>
  </p:notesTextViewPr>
  <p:sorterViewPr>
    <p:cViewPr>
      <p:scale>
        <a:sx n="66" d="100"/>
        <a:sy n="66" d="100"/>
      </p:scale>
      <p:origin x="0" y="2712"/>
    </p:cViewPr>
  </p:sorterViewPr>
  <p:notesViewPr>
    <p:cSldViewPr snapToGrid="0">
      <p:cViewPr varScale="1">
        <p:scale>
          <a:sx n="81" d="100"/>
          <a:sy n="81" d="100"/>
        </p:scale>
        <p:origin x="-2268"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a:t>40x Human Genome build (120 Gbases)</a:t>
            </a:r>
          </a:p>
        </c:rich>
      </c:tx>
      <c:layout/>
      <c:overlay val="0"/>
    </c:title>
    <c:autoTitleDeleted val="0"/>
    <c:plotArea>
      <c:layout/>
      <c:barChart>
        <c:barDir val="col"/>
        <c:grouping val="stacked"/>
        <c:varyColors val="0"/>
        <c:ser>
          <c:idx val="0"/>
          <c:order val="0"/>
          <c:tx>
            <c:strRef>
              <c:f>Sheet1!$D$1</c:f>
              <c:strCache>
                <c:ptCount val="1"/>
                <c:pt idx="0">
                  <c:v>Bases</c:v>
                </c:pt>
              </c:strCache>
            </c:strRef>
          </c:tx>
          <c:spPr>
            <a:gradFill>
              <a:gsLst>
                <a:gs pos="0">
                  <a:srgbClr val="FF0000"/>
                </a:gs>
                <a:gs pos="100000">
                  <a:srgbClr val="FF0000">
                    <a:lumMod val="33000"/>
                    <a:lumOff val="67000"/>
                  </a:srgbClr>
                </a:gs>
              </a:gsLst>
              <a:lin ang="5400000" scaled="0"/>
            </a:gradFill>
          </c:spPr>
          <c:invertIfNegative val="0"/>
          <c:cat>
            <c:strRef>
              <c:f>Sheet1!$A$2:$C$6</c:f>
              <c:strCache>
                <c:ptCount val="5"/>
                <c:pt idx="0">
                  <c:v>uncompressed BCL</c:v>
                </c:pt>
                <c:pt idx="1">
                  <c:v>compressed BCL, 40 Q-Scores</c:v>
                </c:pt>
                <c:pt idx="2">
                  <c:v>compressed BCL, 8 Q-Scores</c:v>
                </c:pt>
                <c:pt idx="3">
                  <c:v>compressed BWT, 40 Q-Scores</c:v>
                </c:pt>
                <c:pt idx="4">
                  <c:v>compressed BWT, 8 Q-Scores</c:v>
                </c:pt>
              </c:strCache>
            </c:strRef>
          </c:cat>
          <c:val>
            <c:numRef>
              <c:f>Sheet1!$D$2:$D$6</c:f>
              <c:numCache>
                <c:formatCode>General</c:formatCode>
                <c:ptCount val="5"/>
                <c:pt idx="0">
                  <c:v>30</c:v>
                </c:pt>
                <c:pt idx="3">
                  <c:v>10.5</c:v>
                </c:pt>
                <c:pt idx="4">
                  <c:v>10.352112676056345</c:v>
                </c:pt>
              </c:numCache>
            </c:numRef>
          </c:val>
        </c:ser>
        <c:ser>
          <c:idx val="1"/>
          <c:order val="1"/>
          <c:tx>
            <c:strRef>
              <c:f>Sheet1!$E$1</c:f>
              <c:strCache>
                <c:ptCount val="1"/>
                <c:pt idx="0">
                  <c:v>Qualities</c:v>
                </c:pt>
              </c:strCache>
            </c:strRef>
          </c:tx>
          <c:spPr>
            <a:gradFill>
              <a:gsLst>
                <a:gs pos="0">
                  <a:srgbClr val="00B0F0"/>
                </a:gs>
                <a:gs pos="100000">
                  <a:srgbClr val="00B0F0">
                    <a:lumMod val="32000"/>
                    <a:lumOff val="68000"/>
                  </a:srgbClr>
                </a:gs>
              </a:gsLst>
              <a:lin ang="5400000" scaled="0"/>
            </a:gradFill>
          </c:spPr>
          <c:invertIfNegative val="0"/>
          <c:cat>
            <c:strRef>
              <c:f>Sheet1!$A$2:$C$6</c:f>
              <c:strCache>
                <c:ptCount val="5"/>
                <c:pt idx="0">
                  <c:v>uncompressed BCL</c:v>
                </c:pt>
                <c:pt idx="1">
                  <c:v>compressed BCL, 40 Q-Scores</c:v>
                </c:pt>
                <c:pt idx="2">
                  <c:v>compressed BCL, 8 Q-Scores</c:v>
                </c:pt>
                <c:pt idx="3">
                  <c:v>compressed BWT, 40 Q-Scores</c:v>
                </c:pt>
                <c:pt idx="4">
                  <c:v>compressed BWT, 8 Q-Scores</c:v>
                </c:pt>
              </c:strCache>
            </c:strRef>
          </c:cat>
          <c:val>
            <c:numRef>
              <c:f>Sheet1!$E$2:$E$6</c:f>
              <c:numCache>
                <c:formatCode>General</c:formatCode>
                <c:ptCount val="5"/>
                <c:pt idx="0">
                  <c:v>90</c:v>
                </c:pt>
                <c:pt idx="3">
                  <c:v>19.5</c:v>
                </c:pt>
                <c:pt idx="4">
                  <c:v>10.647887323943662</c:v>
                </c:pt>
              </c:numCache>
            </c:numRef>
          </c:val>
        </c:ser>
        <c:ser>
          <c:idx val="2"/>
          <c:order val="2"/>
          <c:tx>
            <c:strRef>
              <c:f>Sheet1!$F$1</c:f>
              <c:strCache>
                <c:ptCount val="1"/>
                <c:pt idx="0">
                  <c:v>Bases+Qualities</c:v>
                </c:pt>
              </c:strCache>
            </c:strRef>
          </c:tx>
          <c:spPr>
            <a:gradFill>
              <a:gsLst>
                <a:gs pos="0">
                  <a:srgbClr val="7030A0"/>
                </a:gs>
                <a:gs pos="100000">
                  <a:srgbClr val="7030A0">
                    <a:lumMod val="43000"/>
                    <a:lumOff val="57000"/>
                  </a:srgbClr>
                </a:gs>
              </a:gsLst>
              <a:lin ang="5400000" scaled="0"/>
            </a:gradFill>
          </c:spPr>
          <c:invertIfNegative val="0"/>
          <c:cat>
            <c:strRef>
              <c:f>Sheet1!$A$2:$C$6</c:f>
              <c:strCache>
                <c:ptCount val="5"/>
                <c:pt idx="0">
                  <c:v>uncompressed BCL</c:v>
                </c:pt>
                <c:pt idx="1">
                  <c:v>compressed BCL, 40 Q-Scores</c:v>
                </c:pt>
                <c:pt idx="2">
                  <c:v>compressed BCL, 8 Q-Scores</c:v>
                </c:pt>
                <c:pt idx="3">
                  <c:v>compressed BWT, 40 Q-Scores</c:v>
                </c:pt>
                <c:pt idx="4">
                  <c:v>compressed BWT, 8 Q-Scores</c:v>
                </c:pt>
              </c:strCache>
            </c:strRef>
          </c:cat>
          <c:val>
            <c:numRef>
              <c:f>Sheet1!$F$2:$F$6</c:f>
              <c:numCache>
                <c:formatCode>General</c:formatCode>
                <c:ptCount val="5"/>
                <c:pt idx="1">
                  <c:v>94</c:v>
                </c:pt>
                <c:pt idx="2">
                  <c:v>72</c:v>
                </c:pt>
              </c:numCache>
            </c:numRef>
          </c:val>
        </c:ser>
        <c:dLbls>
          <c:showLegendKey val="0"/>
          <c:showVal val="0"/>
          <c:showCatName val="0"/>
          <c:showSerName val="0"/>
          <c:showPercent val="0"/>
          <c:showBubbleSize val="0"/>
        </c:dLbls>
        <c:gapWidth val="150"/>
        <c:overlap val="100"/>
        <c:axId val="257061248"/>
        <c:axId val="257063936"/>
      </c:barChart>
      <c:catAx>
        <c:axId val="257061248"/>
        <c:scaling>
          <c:orientation val="minMax"/>
        </c:scaling>
        <c:delete val="0"/>
        <c:axPos val="b"/>
        <c:majorTickMark val="out"/>
        <c:minorTickMark val="none"/>
        <c:tickLblPos val="nextTo"/>
        <c:crossAx val="257063936"/>
        <c:crosses val="autoZero"/>
        <c:auto val="1"/>
        <c:lblAlgn val="ctr"/>
        <c:lblOffset val="100"/>
        <c:noMultiLvlLbl val="0"/>
      </c:catAx>
      <c:valAx>
        <c:axId val="257063936"/>
        <c:scaling>
          <c:orientation val="minMax"/>
          <c:max val="120"/>
        </c:scaling>
        <c:delete val="0"/>
        <c:axPos val="l"/>
        <c:majorGridlines/>
        <c:title>
          <c:tx>
            <c:rich>
              <a:bodyPr rot="-5400000" vert="horz"/>
              <a:lstStyle/>
              <a:p>
                <a:pPr>
                  <a:defRPr/>
                </a:pPr>
                <a:r>
                  <a:rPr lang="en-GB"/>
                  <a:t>Dataset</a:t>
                </a:r>
                <a:r>
                  <a:rPr lang="en-GB" baseline="0"/>
                  <a:t> s</a:t>
                </a:r>
                <a:r>
                  <a:rPr lang="en-GB"/>
                  <a:t>ize (GB)</a:t>
                </a:r>
              </a:p>
            </c:rich>
          </c:tx>
          <c:layout/>
          <c:overlay val="0"/>
        </c:title>
        <c:numFmt formatCode="General" sourceLinked="1"/>
        <c:majorTickMark val="out"/>
        <c:minorTickMark val="none"/>
        <c:tickLblPos val="nextTo"/>
        <c:crossAx val="257061248"/>
        <c:crosses val="autoZero"/>
        <c:crossBetween val="between"/>
      </c:valAx>
    </c:plotArea>
    <c:legend>
      <c:legendPos val="r"/>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1203"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51204"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1205"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9FB021FE-9EB7-4E5C-BB0C-0290341750E5}" type="slidenum">
              <a:rPr lang="en-US"/>
              <a:pPr>
                <a:defRPr/>
              </a:pPr>
              <a:t>‹#›</a:t>
            </a:fld>
            <a:endParaRPr lang="en-US"/>
          </a:p>
        </p:txBody>
      </p:sp>
    </p:spTree>
    <p:extLst>
      <p:ext uri="{BB962C8B-B14F-4D97-AF65-F5344CB8AC3E}">
        <p14:creationId xmlns:p14="http://schemas.microsoft.com/office/powerpoint/2010/main" val="2217387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bwMode="auto">
          <a:xfrm>
            <a:off x="0"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defTabSz="931863">
              <a:defRPr sz="1200"/>
            </a:lvl1pPr>
          </a:lstStyle>
          <a:p>
            <a:pPr>
              <a:defRPr/>
            </a:pPr>
            <a:endParaRPr lang="en-US"/>
          </a:p>
        </p:txBody>
      </p:sp>
      <p:sp>
        <p:nvSpPr>
          <p:cNvPr id="54275" name="Rectangle 3"/>
          <p:cNvSpPr>
            <a:spLocks noGrp="1" noChangeArrowheads="1"/>
          </p:cNvSpPr>
          <p:nvPr>
            <p:ph type="dt" idx="1"/>
          </p:nvPr>
        </p:nvSpPr>
        <p:spPr bwMode="auto">
          <a:xfrm>
            <a:off x="3971925" y="0"/>
            <a:ext cx="3038475" cy="465138"/>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lvl1pPr algn="r" defTabSz="931863">
              <a:defRPr sz="1200"/>
            </a:lvl1pPr>
          </a:lstStyle>
          <a:p>
            <a:pPr>
              <a:defRPr/>
            </a:pPr>
            <a:endParaRPr lang="en-US"/>
          </a:p>
        </p:txBody>
      </p:sp>
      <p:sp>
        <p:nvSpPr>
          <p:cNvPr id="819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54277"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p:spPr>
        <p:txBody>
          <a:bodyPr vert="horz" wrap="square" lIns="93164" tIns="46582" rIns="93164" bIns="465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4278"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defTabSz="931863">
              <a:defRPr sz="1200"/>
            </a:lvl1pPr>
          </a:lstStyle>
          <a:p>
            <a:pPr>
              <a:defRPr/>
            </a:pPr>
            <a:endParaRPr lang="en-US"/>
          </a:p>
        </p:txBody>
      </p:sp>
      <p:sp>
        <p:nvSpPr>
          <p:cNvPr id="54279"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p:spPr>
        <p:txBody>
          <a:bodyPr vert="horz" wrap="square" lIns="93164" tIns="46582" rIns="93164" bIns="46582" numCol="1" anchor="b" anchorCtr="0" compatLnSpc="1">
            <a:prstTxWarp prst="textNoShape">
              <a:avLst/>
            </a:prstTxWarp>
          </a:bodyPr>
          <a:lstStyle>
            <a:lvl1pPr algn="r" defTabSz="931863">
              <a:defRPr sz="1200"/>
            </a:lvl1pPr>
          </a:lstStyle>
          <a:p>
            <a:pPr>
              <a:defRPr/>
            </a:pPr>
            <a:fld id="{CE2FECC4-DAC2-40AD-A553-8B55346ACC9D}" type="slidenum">
              <a:rPr lang="en-US"/>
              <a:pPr>
                <a:defRPr/>
              </a:pPr>
              <a:t>‹#›</a:t>
            </a:fld>
            <a:endParaRPr lang="en-US"/>
          </a:p>
        </p:txBody>
      </p:sp>
    </p:spTree>
    <p:extLst>
      <p:ext uri="{BB962C8B-B14F-4D97-AF65-F5344CB8AC3E}">
        <p14:creationId xmlns:p14="http://schemas.microsoft.com/office/powerpoint/2010/main" val="23486095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43AACCA-BF41-4531-A2CB-AE3818476E33}" type="slidenum">
              <a:rPr lang="en-GB" smtClean="0"/>
              <a:pPr>
                <a:defRPr/>
              </a:pPr>
              <a:t>2</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Introduce Q interval here.</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Introduce Q interval here.</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application is</a:t>
            </a:r>
            <a:r>
              <a:rPr lang="en-GB" baseline="0" dirty="0" smtClean="0"/>
              <a:t> compression.</a:t>
            </a:r>
          </a:p>
          <a:p>
            <a:r>
              <a:rPr lang="en-GB" baseline="0" dirty="0" smtClean="0"/>
              <a:t>To explain this, we need to go into a bit more details on how BWT sorts data. Remember I told you BWT groups bases together according to their context.</a:t>
            </a:r>
          </a:p>
          <a:p>
            <a:r>
              <a:rPr lang="en-GB" dirty="0" smtClean="0"/>
              <a:t>For each base of each read, the context of a base is</a:t>
            </a:r>
            <a:r>
              <a:rPr lang="en-GB" baseline="0" dirty="0" smtClean="0"/>
              <a:t> all the bases following it in the read. So for a </a:t>
            </a:r>
            <a:r>
              <a:rPr lang="en-GB" dirty="0" smtClean="0"/>
              <a:t>read</a:t>
            </a:r>
            <a:r>
              <a:rPr lang="en-GB" baseline="0" dirty="0" smtClean="0"/>
              <a:t> of size n, the context of base 1 is this n-1-mer, the context of base 2 is this n-2-mer, </a:t>
            </a:r>
            <a:r>
              <a:rPr lang="en-GB" baseline="0" dirty="0" err="1" smtClean="0"/>
              <a:t>etc</a:t>
            </a:r>
            <a:r>
              <a:rPr lang="en-GB" baseline="0" dirty="0" smtClean="0"/>
              <a:t>, until the context of base n, which is empty (we just mark it as a $ sign).</a:t>
            </a:r>
          </a:p>
          <a:p>
            <a:r>
              <a:rPr lang="en-GB" baseline="0" dirty="0" smtClean="0"/>
              <a:t>Similar contexts are grouped together simply by sorting all of them alphabetically. These contexts are in fact our index, but it is never stored on disk. What we store (and call BWT) is the bases associated to their context in this new order, and the magical property of BWT is that the contexts can be recovered by following the bases in a special way.</a:t>
            </a:r>
          </a:p>
          <a:p>
            <a:r>
              <a:rPr lang="en-GB" baseline="0" dirty="0" smtClean="0"/>
              <a:t>As the bases are ordered such as their suffixes are alphabetically ordered, when the contexts are sufficiently long, they will be unique in any genome and the bases will be the same multiple times. This results in the BWT being very well compressible.</a:t>
            </a:r>
            <a:endParaRPr lang="en-GB" dirty="0"/>
          </a:p>
        </p:txBody>
      </p:sp>
      <p:sp>
        <p:nvSpPr>
          <p:cNvPr id="4" name="Slide Number Placeholder 3"/>
          <p:cNvSpPr>
            <a:spLocks noGrp="1"/>
          </p:cNvSpPr>
          <p:nvPr>
            <p:ph type="sldNum" sz="quarter" idx="10"/>
          </p:nvPr>
        </p:nvSpPr>
        <p:spPr/>
        <p:txBody>
          <a:bodyPr/>
          <a:lstStyle/>
          <a:p>
            <a:fld id="{9418BF1C-BCD4-4604-AFB1-8D2F601B08F8}" type="slidenum">
              <a:rPr lang="en-US" smtClean="0"/>
              <a:pPr/>
              <a:t>19</a:t>
            </a:fld>
            <a:endParaRPr lang="en-US"/>
          </a:p>
        </p:txBody>
      </p:sp>
    </p:spTree>
    <p:extLst>
      <p:ext uri="{BB962C8B-B14F-4D97-AF65-F5344CB8AC3E}">
        <p14:creationId xmlns:p14="http://schemas.microsoft.com/office/powerpoint/2010/main" val="82592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BEAB-C734-41E5-9AAB-3AEDD4907E1D}" type="slidenum">
              <a:rPr lang="en-GB" smtClean="0"/>
              <a:pPr/>
              <a:t>22</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BEAB-C734-41E5-9AAB-3AEDD4907E1D}" type="slidenum">
              <a:rPr lang="en-GB" smtClean="0"/>
              <a:pPr/>
              <a:t>23</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E2FECC4-DAC2-40AD-A553-8B55346ACC9D}" type="slidenum">
              <a:rPr lang="en-US" smtClean="0"/>
              <a:pPr>
                <a:defRPr/>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E2FECC4-DAC2-40AD-A553-8B55346ACC9D}" type="slidenum">
              <a:rPr lang="en-US" smtClean="0"/>
              <a:pPr>
                <a:defRPr/>
              </a:pPr>
              <a:t>25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E2FECC4-DAC2-40AD-A553-8B55346ACC9D}" type="slidenum">
              <a:rPr lang="en-US" smtClean="0"/>
              <a:pPr>
                <a:defRPr/>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E2FECC4-DAC2-40AD-A553-8B55346ACC9D}" type="slidenum">
              <a:rPr lang="en-US" smtClean="0"/>
              <a:pPr>
                <a:defRPr/>
              </a:pPr>
              <a:t>27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E2FECC4-DAC2-40AD-A553-8B55346ACC9D}" type="slidenum">
              <a:rPr lang="en-US" smtClean="0"/>
              <a:pPr>
                <a:defRPr/>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935038" y="4418013"/>
            <a:ext cx="5140325" cy="4181475"/>
          </a:xfrm>
          <a:noFill/>
          <a:ln/>
        </p:spPr>
        <p:txBody>
          <a:bodyPr/>
          <a:lstStyle/>
          <a:p>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BEAB-C734-41E5-9AAB-3AEDD4907E1D}" type="slidenum">
              <a:rPr lang="en-GB" smtClean="0"/>
              <a:pPr/>
              <a:t>29</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BEAB-C734-41E5-9AAB-3AEDD4907E1D}" type="slidenum">
              <a:rPr lang="en-GB" smtClean="0"/>
              <a:pPr/>
              <a:t>30</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pPr>
              <a:defRPr/>
            </a:pPr>
            <a:fld id="{CE2FECC4-DAC2-40AD-A553-8B55346ACC9D}" type="slidenum">
              <a:rPr lang="en-US" smtClean="0"/>
              <a:pPr>
                <a:defRPr/>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r>
              <a:rPr lang="en-GB" smtClean="0">
                <a:latin typeface="Arial" pitchFamily="34" charset="0"/>
              </a:rPr>
              <a:t>350Gb/8 = 43.75</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7</a:t>
            </a:fld>
            <a:endParaRPr lang="en-US"/>
          </a:p>
        </p:txBody>
      </p:sp>
    </p:spTree>
    <p:extLst>
      <p:ext uri="{BB962C8B-B14F-4D97-AF65-F5344CB8AC3E}">
        <p14:creationId xmlns:p14="http://schemas.microsoft.com/office/powerpoint/2010/main" val="578244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BEAB-C734-41E5-9AAB-3AEDD4907E1D}" type="slidenum">
              <a:rPr lang="en-GB" smtClean="0"/>
              <a:pPr/>
              <a:t>9</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Take string, build all</a:t>
            </a:r>
            <a:r>
              <a:rPr lang="en-GB" baseline="0" dirty="0" smtClean="0"/>
              <a:t> cyclic permutations, sort them. Last column = BWT string.</a:t>
            </a:r>
            <a:endParaRPr lang="en-US" dirty="0"/>
          </a:p>
        </p:txBody>
      </p:sp>
      <p:sp>
        <p:nvSpPr>
          <p:cNvPr id="4" name="Slide Number Placeholder 3"/>
          <p:cNvSpPr>
            <a:spLocks noGrp="1"/>
          </p:cNvSpPr>
          <p:nvPr>
            <p:ph type="sldNum" sz="quarter" idx="10"/>
          </p:nvPr>
        </p:nvSpPr>
        <p:spPr/>
        <p:txBody>
          <a:bodyPr/>
          <a:lstStyle/>
          <a:p>
            <a:fld id="{6FB4BEAB-C734-41E5-9AAB-3AEDD4907E1D}" type="slidenum">
              <a:rPr lang="en-GB" smtClean="0"/>
              <a:pPr/>
              <a:t>10</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Introduce Q interval here.</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Introduce Q interval here.</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Introduce Q interval here.</a:t>
            </a:r>
            <a:endParaRPr lang="en-US" dirty="0"/>
          </a:p>
        </p:txBody>
      </p:sp>
      <p:sp>
        <p:nvSpPr>
          <p:cNvPr id="4" name="Slide Number Placeholder 3"/>
          <p:cNvSpPr>
            <a:spLocks noGrp="1"/>
          </p:cNvSpPr>
          <p:nvPr>
            <p:ph type="sldNum" sz="quarter" idx="10"/>
          </p:nvPr>
        </p:nvSpPr>
        <p:spPr/>
        <p:txBody>
          <a:bodyPr/>
          <a:lstStyle/>
          <a:p>
            <a:pPr>
              <a:defRPr/>
            </a:pPr>
            <a:fld id="{CE2FECC4-DAC2-40AD-A553-8B55346ACC9D}" type="slidenum">
              <a:rPr lang="en-US" smtClean="0"/>
              <a:pPr>
                <a:defRPr/>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4" descr="DNA-Seq_only2"/>
          <p:cNvPicPr>
            <a:picLocks noChangeAspect="1" noChangeArrowheads="1"/>
          </p:cNvPicPr>
          <p:nvPr userDrawn="1"/>
        </p:nvPicPr>
        <p:blipFill>
          <a:blip r:embed="rId2" cstate="screen"/>
          <a:srcRect/>
          <a:stretch>
            <a:fillRect/>
          </a:stretch>
        </p:blipFill>
        <p:spPr bwMode="auto">
          <a:xfrm>
            <a:off x="0" y="0"/>
            <a:ext cx="5103813" cy="6451600"/>
          </a:xfrm>
          <a:prstGeom prst="rect">
            <a:avLst/>
          </a:prstGeom>
          <a:noFill/>
          <a:ln w="9525">
            <a:noFill/>
            <a:miter lim="800000"/>
            <a:headEnd/>
            <a:tailEnd/>
          </a:ln>
        </p:spPr>
      </p:pic>
      <p:sp>
        <p:nvSpPr>
          <p:cNvPr id="5" name="Rectangle 4"/>
          <p:cNvSpPr>
            <a:spLocks noChangeArrowheads="1"/>
          </p:cNvSpPr>
          <p:nvPr userDrawn="1"/>
        </p:nvSpPr>
        <p:spPr bwMode="auto">
          <a:xfrm rot="10800000">
            <a:off x="0" y="4772025"/>
            <a:ext cx="7053263" cy="1677988"/>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pic>
        <p:nvPicPr>
          <p:cNvPr id="7" name="Picture 3" descr="ILLUMINA_LOGO_RGB_new"/>
          <p:cNvPicPr>
            <a:picLocks noChangeAspect="1" noChangeArrowheads="1"/>
          </p:cNvPicPr>
          <p:nvPr userDrawn="1"/>
        </p:nvPicPr>
        <p:blipFill>
          <a:blip r:embed="rId3" cstate="screen"/>
          <a:srcRect/>
          <a:stretch>
            <a:fillRect/>
          </a:stretch>
        </p:blipFill>
        <p:spPr bwMode="auto">
          <a:xfrm>
            <a:off x="7816850" y="5969000"/>
            <a:ext cx="1106488" cy="250825"/>
          </a:xfrm>
          <a:prstGeom prst="rect">
            <a:avLst/>
          </a:prstGeom>
          <a:noFill/>
          <a:ln w="9525">
            <a:noFill/>
            <a:miter lim="800000"/>
            <a:headEnd/>
            <a:tailEnd/>
          </a:ln>
        </p:spPr>
      </p:pic>
      <p:pic>
        <p:nvPicPr>
          <p:cNvPr id="12" name="Picture 11" descr="seqBar.jpg"/>
          <p:cNvPicPr>
            <a:picLocks noChangeAspect="1"/>
          </p:cNvPicPr>
          <p:nvPr userDrawn="1"/>
        </p:nvPicPr>
        <p:blipFill>
          <a:blip r:embed="rId4" cstate="screen"/>
          <a:stretch>
            <a:fillRect/>
          </a:stretch>
        </p:blipFill>
        <p:spPr>
          <a:xfrm>
            <a:off x="0" y="6438900"/>
            <a:ext cx="9144000" cy="419100"/>
          </a:xfrm>
          <a:prstGeom prst="rect">
            <a:avLst/>
          </a:prstGeom>
        </p:spPr>
      </p:pic>
      <p:sp>
        <p:nvSpPr>
          <p:cNvPr id="18" name="Rectangle 10"/>
          <p:cNvSpPr>
            <a:spLocks noGrp="1" noChangeArrowheads="1"/>
          </p:cNvSpPr>
          <p:nvPr>
            <p:ph type="ctrTitle"/>
          </p:nvPr>
        </p:nvSpPr>
        <p:spPr>
          <a:xfrm>
            <a:off x="4386263" y="1203325"/>
            <a:ext cx="4294187" cy="2330450"/>
          </a:xfrm>
        </p:spPr>
        <p:txBody>
          <a:bodyPr/>
          <a:lstStyle>
            <a:lvl1pPr algn="r">
              <a:defRPr sz="3600" b="0"/>
            </a:lvl1pPr>
          </a:lstStyle>
          <a:p>
            <a:r>
              <a:rPr lang="en-US" smtClean="0"/>
              <a:t>Click to edit Master title style</a:t>
            </a:r>
            <a:endParaRPr lang="en-US" dirty="0"/>
          </a:p>
        </p:txBody>
      </p:sp>
      <p:sp>
        <p:nvSpPr>
          <p:cNvPr id="19" name="Rectangle 11"/>
          <p:cNvSpPr>
            <a:spLocks noGrp="1" noChangeArrowheads="1"/>
          </p:cNvSpPr>
          <p:nvPr>
            <p:ph type="subTitle" idx="1"/>
          </p:nvPr>
        </p:nvSpPr>
        <p:spPr>
          <a:xfrm>
            <a:off x="4386263" y="3681413"/>
            <a:ext cx="4294187" cy="1060450"/>
          </a:xfrm>
        </p:spPr>
        <p:txBody>
          <a:bodyPr/>
          <a:lstStyle>
            <a:lvl1pPr marL="0" indent="0" algn="r">
              <a:spcBef>
                <a:spcPct val="0"/>
              </a:spcBef>
              <a:buFontTx/>
              <a:buNone/>
              <a:defRPr/>
            </a:lvl1pPr>
          </a:lstStyle>
          <a:p>
            <a:r>
              <a:rPr lang="en-US" smtClean="0"/>
              <a:t>Click to edit Master subtitle style</a:t>
            </a:r>
            <a:endParaRPr lang="en-US" dirty="0"/>
          </a:p>
        </p:txBody>
      </p:sp>
      <p:sp>
        <p:nvSpPr>
          <p:cNvPr id="9" name="Text Box 6"/>
          <p:cNvSpPr txBox="1">
            <a:spLocks noChangeArrowheads="1"/>
          </p:cNvSpPr>
          <p:nvPr userDrawn="1"/>
        </p:nvSpPr>
        <p:spPr bwMode="auto">
          <a:xfrm>
            <a:off x="122237" y="5902325"/>
            <a:ext cx="6983413" cy="461665"/>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mn-lt"/>
                <a:ea typeface="+mn-ea"/>
                <a:cs typeface="+mn-cs"/>
              </a:rPr>
              <a:t>© 2011 Illumina, Inc. All rights reserved.</a:t>
            </a:r>
          </a:p>
          <a:p>
            <a:r>
              <a:rPr lang="en-US" sz="600" kern="1200" dirty="0" smtClean="0">
                <a:solidFill>
                  <a:schemeClr val="tx1"/>
                </a:solidFill>
                <a:effectLst/>
                <a:latin typeface="Arial" charset="0"/>
                <a:ea typeface="+mn-ea"/>
                <a:cs typeface="+mn-cs"/>
              </a:rPr>
              <a:t>Illumina, </a:t>
            </a:r>
            <a:r>
              <a:rPr lang="en-US" sz="600" kern="1200" dirty="0" err="1" smtClean="0">
                <a:solidFill>
                  <a:schemeClr val="tx1"/>
                </a:solidFill>
                <a:effectLst/>
                <a:latin typeface="Arial" charset="0"/>
                <a:ea typeface="+mn-ea"/>
                <a:cs typeface="+mn-cs"/>
              </a:rPr>
              <a:t>illuminaDx</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BeadArray</a:t>
            </a:r>
            <a:r>
              <a:rPr lang="en-US" sz="600" kern="1200" dirty="0" smtClean="0">
                <a:solidFill>
                  <a:schemeClr val="tx1"/>
                </a:solidFill>
                <a:effectLst/>
                <a:latin typeface="Arial" charset="0"/>
                <a:ea typeface="+mn-ea"/>
                <a:cs typeface="+mn-cs"/>
              </a:rPr>
              <a:t>, BeadXpress, </a:t>
            </a:r>
            <a:r>
              <a:rPr lang="en-US" sz="600" kern="1200" dirty="0" err="1" smtClean="0">
                <a:solidFill>
                  <a:schemeClr val="tx1"/>
                </a:solidFill>
                <a:effectLst/>
                <a:latin typeface="Arial" charset="0"/>
                <a:ea typeface="+mn-ea"/>
                <a:cs typeface="+mn-cs"/>
              </a:rPr>
              <a:t>cBot</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CSPro</a:t>
            </a:r>
            <a:r>
              <a:rPr lang="en-US" sz="600" kern="1200" dirty="0" smtClean="0">
                <a:solidFill>
                  <a:schemeClr val="tx1"/>
                </a:solidFill>
                <a:effectLst/>
                <a:latin typeface="Arial" charset="0"/>
                <a:ea typeface="+mn-ea"/>
                <a:cs typeface="+mn-cs"/>
              </a:rPr>
              <a:t>, DASL, Eco, Genetic Energy, </a:t>
            </a:r>
            <a:r>
              <a:rPr lang="en-US" sz="600" kern="1200" dirty="0" err="1" smtClean="0">
                <a:solidFill>
                  <a:schemeClr val="tx1"/>
                </a:solidFill>
                <a:effectLst/>
                <a:latin typeface="Arial" charset="0"/>
                <a:ea typeface="+mn-ea"/>
                <a:cs typeface="+mn-cs"/>
              </a:rPr>
              <a:t>GAIIx</a:t>
            </a:r>
            <a:r>
              <a:rPr lang="en-US" sz="600" kern="1200" dirty="0" smtClean="0">
                <a:solidFill>
                  <a:schemeClr val="tx1"/>
                </a:solidFill>
                <a:effectLst/>
                <a:latin typeface="Arial" charset="0"/>
                <a:ea typeface="+mn-ea"/>
                <a:cs typeface="+mn-cs"/>
              </a:rPr>
              <a:t>, Genome Analyzer, </a:t>
            </a:r>
            <a:r>
              <a:rPr lang="en-US" sz="600" kern="1200" dirty="0" err="1" smtClean="0">
                <a:solidFill>
                  <a:schemeClr val="tx1"/>
                </a:solidFill>
                <a:effectLst/>
                <a:latin typeface="Arial" charset="0"/>
                <a:ea typeface="+mn-ea"/>
                <a:cs typeface="+mn-cs"/>
              </a:rPr>
              <a:t>GenomeStudio</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GoldenGate</a:t>
            </a:r>
            <a:r>
              <a:rPr lang="en-US" sz="600" kern="1200" dirty="0" smtClean="0">
                <a:solidFill>
                  <a:schemeClr val="tx1"/>
                </a:solidFill>
                <a:effectLst/>
                <a:latin typeface="Arial" charset="0"/>
                <a:ea typeface="+mn-ea"/>
                <a:cs typeface="+mn-cs"/>
              </a:rPr>
              <a:t>, HiScan, </a:t>
            </a:r>
            <a:r>
              <a:rPr lang="en-US" sz="600" kern="1200" dirty="0" err="1" smtClean="0">
                <a:solidFill>
                  <a:schemeClr val="tx1"/>
                </a:solidFill>
                <a:effectLst/>
                <a:latin typeface="Arial" charset="0"/>
                <a:ea typeface="+mn-ea"/>
                <a:cs typeface="+mn-cs"/>
              </a:rPr>
              <a:t>HiSeq</a:t>
            </a:r>
            <a:r>
              <a:rPr lang="en-US" sz="600" kern="1200" dirty="0" smtClean="0">
                <a:solidFill>
                  <a:schemeClr val="tx1"/>
                </a:solidFill>
                <a:effectLst/>
                <a:latin typeface="Arial" charset="0"/>
                <a:ea typeface="+mn-ea"/>
                <a:cs typeface="+mn-cs"/>
              </a:rPr>
              <a:t>, Infinium, </a:t>
            </a:r>
            <a:r>
              <a:rPr lang="en-US" sz="600" kern="1200" dirty="0" err="1" smtClean="0">
                <a:solidFill>
                  <a:schemeClr val="tx1"/>
                </a:solidFill>
                <a:effectLst/>
                <a:latin typeface="Arial" charset="0"/>
                <a:ea typeface="+mn-ea"/>
                <a:cs typeface="+mn-cs"/>
              </a:rPr>
              <a:t>iSelect</a:t>
            </a:r>
            <a:r>
              <a:rPr lang="en-US" sz="600" kern="1200" dirty="0" smtClean="0">
                <a:solidFill>
                  <a:schemeClr val="tx1"/>
                </a:solidFill>
                <a:effectLst/>
                <a:latin typeface="Arial" charset="0"/>
                <a:ea typeface="+mn-ea"/>
                <a:cs typeface="+mn-cs"/>
              </a:rPr>
              <a:t>, MiSeq, </a:t>
            </a:r>
            <a:r>
              <a:rPr lang="en-US" sz="600" kern="1200" dirty="0" err="1" smtClean="0">
                <a:solidFill>
                  <a:schemeClr val="tx1"/>
                </a:solidFill>
                <a:effectLst/>
                <a:latin typeface="Arial" charset="0"/>
                <a:ea typeface="+mn-ea"/>
                <a:cs typeface="+mn-cs"/>
              </a:rPr>
              <a:t>Nextera</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Sentrix</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Solexa</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TruSeq</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VeraCode</a:t>
            </a:r>
            <a:r>
              <a:rPr lang="en-US" sz="600" kern="1200" dirty="0" smtClean="0">
                <a:solidFill>
                  <a:schemeClr val="tx1"/>
                </a:solidFill>
                <a:effectLst/>
                <a:latin typeface="Arial" charset="0"/>
                <a:ea typeface="+mn-ea"/>
                <a:cs typeface="+mn-cs"/>
              </a:rPr>
              <a:t>, the pumpkin orange color, and the Genetic Energy streaming bases design are trademarks or registered trademarks of Illumina, Inc. All other brands and names contained herein are the property of their respective owners.  </a:t>
            </a:r>
            <a:endParaRPr lang="en-US" sz="600" dirty="0">
              <a:effectLst/>
            </a:endParaRPr>
          </a:p>
        </p:txBody>
      </p:sp>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0312" y="1435608"/>
            <a:ext cx="3973512" cy="45466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21200" y="1435608"/>
            <a:ext cx="3975100" cy="4546600"/>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0" name="Picture 10" descr="LSBU_airguitar_energy2_small"/>
          <p:cNvPicPr>
            <a:picLocks noChangeAspect="1" noChangeArrowheads="1"/>
          </p:cNvPicPr>
          <p:nvPr userDrawn="1"/>
        </p:nvPicPr>
        <p:blipFill>
          <a:blip r:embed="rId2" cstate="screen"/>
          <a:srcRect/>
          <a:stretch>
            <a:fillRect/>
          </a:stretch>
        </p:blipFill>
        <p:spPr bwMode="auto">
          <a:xfrm>
            <a:off x="0" y="0"/>
            <a:ext cx="5424488" cy="6427788"/>
          </a:xfrm>
          <a:prstGeom prst="rect">
            <a:avLst/>
          </a:prstGeom>
          <a:noFill/>
        </p:spPr>
      </p:pic>
      <p:sp>
        <p:nvSpPr>
          <p:cNvPr id="5" name="Rectangle 3"/>
          <p:cNvSpPr>
            <a:spLocks noChangeArrowheads="1"/>
          </p:cNvSpPr>
          <p:nvPr userDrawn="1"/>
        </p:nvSpPr>
        <p:spPr bwMode="auto">
          <a:xfrm rot="10800000">
            <a:off x="0" y="4772025"/>
            <a:ext cx="7053263" cy="1677988"/>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pic>
        <p:nvPicPr>
          <p:cNvPr id="7" name="Picture 5" descr="ILLUMINA_LOGO_RGB_new"/>
          <p:cNvPicPr>
            <a:picLocks noChangeAspect="1" noChangeArrowheads="1"/>
          </p:cNvPicPr>
          <p:nvPr userDrawn="1"/>
        </p:nvPicPr>
        <p:blipFill>
          <a:blip r:embed="rId3" cstate="screen"/>
          <a:srcRect/>
          <a:stretch>
            <a:fillRect/>
          </a:stretch>
        </p:blipFill>
        <p:spPr bwMode="auto">
          <a:xfrm>
            <a:off x="7816850" y="5969000"/>
            <a:ext cx="1106488" cy="250825"/>
          </a:xfrm>
          <a:prstGeom prst="rect">
            <a:avLst/>
          </a:prstGeom>
          <a:noFill/>
          <a:ln w="9525">
            <a:noFill/>
            <a:miter lim="800000"/>
            <a:headEnd/>
            <a:tailEnd/>
          </a:ln>
        </p:spPr>
      </p:pic>
      <p:sp>
        <p:nvSpPr>
          <p:cNvPr id="12" name="Rectangle 10"/>
          <p:cNvSpPr>
            <a:spLocks noGrp="1" noChangeArrowheads="1"/>
          </p:cNvSpPr>
          <p:nvPr>
            <p:ph type="ctrTitle"/>
          </p:nvPr>
        </p:nvSpPr>
        <p:spPr>
          <a:xfrm>
            <a:off x="4386263" y="1203325"/>
            <a:ext cx="4294187" cy="2330450"/>
          </a:xfrm>
          <a:prstGeom prst="rect">
            <a:avLst/>
          </a:prstGeom>
        </p:spPr>
        <p:txBody>
          <a:bodyPr/>
          <a:lstStyle>
            <a:lvl1pPr algn="r">
              <a:defRPr sz="3600" b="0"/>
            </a:lvl1pPr>
          </a:lstStyle>
          <a:p>
            <a:r>
              <a:rPr lang="en-US" smtClean="0"/>
              <a:t>Click to edit Master title style</a:t>
            </a:r>
            <a:endParaRPr lang="en-US" dirty="0"/>
          </a:p>
        </p:txBody>
      </p:sp>
      <p:sp>
        <p:nvSpPr>
          <p:cNvPr id="14" name="Rectangle 11"/>
          <p:cNvSpPr>
            <a:spLocks noGrp="1" noChangeArrowheads="1"/>
          </p:cNvSpPr>
          <p:nvPr>
            <p:ph type="subTitle" idx="1"/>
          </p:nvPr>
        </p:nvSpPr>
        <p:spPr>
          <a:xfrm>
            <a:off x="4386263" y="3681413"/>
            <a:ext cx="4294187" cy="1060450"/>
          </a:xfrm>
        </p:spPr>
        <p:txBody>
          <a:bodyPr/>
          <a:lstStyle>
            <a:lvl1pPr marL="0" indent="0" algn="r">
              <a:spcBef>
                <a:spcPct val="0"/>
              </a:spcBef>
              <a:buFontTx/>
              <a:buNone/>
              <a:defRPr/>
            </a:lvl1pPr>
          </a:lstStyle>
          <a:p>
            <a:r>
              <a:rPr lang="en-US" smtClean="0"/>
              <a:t>Click to edit Master subtitle style</a:t>
            </a:r>
            <a:endParaRPr lang="en-US" dirty="0"/>
          </a:p>
        </p:txBody>
      </p:sp>
      <p:pic>
        <p:nvPicPr>
          <p:cNvPr id="15" name="Picture 14" descr="seqBar.jpg"/>
          <p:cNvPicPr>
            <a:picLocks noChangeAspect="1"/>
          </p:cNvPicPr>
          <p:nvPr userDrawn="1"/>
        </p:nvPicPr>
        <p:blipFill>
          <a:blip r:embed="rId4" cstate="screen"/>
          <a:stretch>
            <a:fillRect/>
          </a:stretch>
        </p:blipFill>
        <p:spPr>
          <a:xfrm>
            <a:off x="0" y="6438900"/>
            <a:ext cx="9144000" cy="419100"/>
          </a:xfrm>
          <a:prstGeom prst="rect">
            <a:avLst/>
          </a:prstGeom>
        </p:spPr>
      </p:pic>
      <p:sp>
        <p:nvSpPr>
          <p:cNvPr id="9" name="Text Box 6"/>
          <p:cNvSpPr txBox="1">
            <a:spLocks noChangeArrowheads="1"/>
          </p:cNvSpPr>
          <p:nvPr userDrawn="1"/>
        </p:nvSpPr>
        <p:spPr bwMode="auto">
          <a:xfrm>
            <a:off x="122237" y="5902325"/>
            <a:ext cx="6983413" cy="461665"/>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mn-lt"/>
                <a:ea typeface="+mn-ea"/>
                <a:cs typeface="+mn-cs"/>
              </a:rPr>
              <a:t>© 2011 Illumina, Inc. All rights reserved.</a:t>
            </a:r>
          </a:p>
          <a:p>
            <a:r>
              <a:rPr lang="en-US" sz="600" kern="1200" dirty="0" smtClean="0">
                <a:solidFill>
                  <a:schemeClr val="tx1"/>
                </a:solidFill>
                <a:effectLst/>
                <a:latin typeface="Arial" charset="0"/>
                <a:ea typeface="+mn-ea"/>
                <a:cs typeface="+mn-cs"/>
              </a:rPr>
              <a:t>Illumina, </a:t>
            </a:r>
            <a:r>
              <a:rPr lang="en-US" sz="600" kern="1200" dirty="0" err="1" smtClean="0">
                <a:solidFill>
                  <a:schemeClr val="tx1"/>
                </a:solidFill>
                <a:effectLst/>
                <a:latin typeface="Arial" charset="0"/>
                <a:ea typeface="+mn-ea"/>
                <a:cs typeface="+mn-cs"/>
              </a:rPr>
              <a:t>illuminaDx</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BeadArray</a:t>
            </a:r>
            <a:r>
              <a:rPr lang="en-US" sz="600" kern="1200" dirty="0" smtClean="0">
                <a:solidFill>
                  <a:schemeClr val="tx1"/>
                </a:solidFill>
                <a:effectLst/>
                <a:latin typeface="Arial" charset="0"/>
                <a:ea typeface="+mn-ea"/>
                <a:cs typeface="+mn-cs"/>
              </a:rPr>
              <a:t>, BeadXpress, </a:t>
            </a:r>
            <a:r>
              <a:rPr lang="en-US" sz="600" kern="1200" dirty="0" err="1" smtClean="0">
                <a:solidFill>
                  <a:schemeClr val="tx1"/>
                </a:solidFill>
                <a:effectLst/>
                <a:latin typeface="Arial" charset="0"/>
                <a:ea typeface="+mn-ea"/>
                <a:cs typeface="+mn-cs"/>
              </a:rPr>
              <a:t>cBot</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CSPro</a:t>
            </a:r>
            <a:r>
              <a:rPr lang="en-US" sz="600" kern="1200" dirty="0" smtClean="0">
                <a:solidFill>
                  <a:schemeClr val="tx1"/>
                </a:solidFill>
                <a:effectLst/>
                <a:latin typeface="Arial" charset="0"/>
                <a:ea typeface="+mn-ea"/>
                <a:cs typeface="+mn-cs"/>
              </a:rPr>
              <a:t>, DASL, Eco, Genetic Energy, </a:t>
            </a:r>
            <a:r>
              <a:rPr lang="en-US" sz="600" kern="1200" dirty="0" err="1" smtClean="0">
                <a:solidFill>
                  <a:schemeClr val="tx1"/>
                </a:solidFill>
                <a:effectLst/>
                <a:latin typeface="Arial" charset="0"/>
                <a:ea typeface="+mn-ea"/>
                <a:cs typeface="+mn-cs"/>
              </a:rPr>
              <a:t>GAIIx</a:t>
            </a:r>
            <a:r>
              <a:rPr lang="en-US" sz="600" kern="1200" dirty="0" smtClean="0">
                <a:solidFill>
                  <a:schemeClr val="tx1"/>
                </a:solidFill>
                <a:effectLst/>
                <a:latin typeface="Arial" charset="0"/>
                <a:ea typeface="+mn-ea"/>
                <a:cs typeface="+mn-cs"/>
              </a:rPr>
              <a:t>, Genome Analyzer, </a:t>
            </a:r>
            <a:r>
              <a:rPr lang="en-US" sz="600" kern="1200" dirty="0" err="1" smtClean="0">
                <a:solidFill>
                  <a:schemeClr val="tx1"/>
                </a:solidFill>
                <a:effectLst/>
                <a:latin typeface="Arial" charset="0"/>
                <a:ea typeface="+mn-ea"/>
                <a:cs typeface="+mn-cs"/>
              </a:rPr>
              <a:t>GenomeStudio</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GoldenGate</a:t>
            </a:r>
            <a:r>
              <a:rPr lang="en-US" sz="600" kern="1200" dirty="0" smtClean="0">
                <a:solidFill>
                  <a:schemeClr val="tx1"/>
                </a:solidFill>
                <a:effectLst/>
                <a:latin typeface="Arial" charset="0"/>
                <a:ea typeface="+mn-ea"/>
                <a:cs typeface="+mn-cs"/>
              </a:rPr>
              <a:t>, HiScan, </a:t>
            </a:r>
            <a:r>
              <a:rPr lang="en-US" sz="600" kern="1200" dirty="0" err="1" smtClean="0">
                <a:solidFill>
                  <a:schemeClr val="tx1"/>
                </a:solidFill>
                <a:effectLst/>
                <a:latin typeface="Arial" charset="0"/>
                <a:ea typeface="+mn-ea"/>
                <a:cs typeface="+mn-cs"/>
              </a:rPr>
              <a:t>HiSeq</a:t>
            </a:r>
            <a:r>
              <a:rPr lang="en-US" sz="600" kern="1200" dirty="0" smtClean="0">
                <a:solidFill>
                  <a:schemeClr val="tx1"/>
                </a:solidFill>
                <a:effectLst/>
                <a:latin typeface="Arial" charset="0"/>
                <a:ea typeface="+mn-ea"/>
                <a:cs typeface="+mn-cs"/>
              </a:rPr>
              <a:t>, Infinium, </a:t>
            </a:r>
            <a:r>
              <a:rPr lang="en-US" sz="600" kern="1200" dirty="0" err="1" smtClean="0">
                <a:solidFill>
                  <a:schemeClr val="tx1"/>
                </a:solidFill>
                <a:effectLst/>
                <a:latin typeface="Arial" charset="0"/>
                <a:ea typeface="+mn-ea"/>
                <a:cs typeface="+mn-cs"/>
              </a:rPr>
              <a:t>iSelect</a:t>
            </a:r>
            <a:r>
              <a:rPr lang="en-US" sz="600" kern="1200" dirty="0" smtClean="0">
                <a:solidFill>
                  <a:schemeClr val="tx1"/>
                </a:solidFill>
                <a:effectLst/>
                <a:latin typeface="Arial" charset="0"/>
                <a:ea typeface="+mn-ea"/>
                <a:cs typeface="+mn-cs"/>
              </a:rPr>
              <a:t>, MiSeq, </a:t>
            </a:r>
            <a:r>
              <a:rPr lang="en-US" sz="600" kern="1200" dirty="0" err="1" smtClean="0">
                <a:solidFill>
                  <a:schemeClr val="tx1"/>
                </a:solidFill>
                <a:effectLst/>
                <a:latin typeface="Arial" charset="0"/>
                <a:ea typeface="+mn-ea"/>
                <a:cs typeface="+mn-cs"/>
              </a:rPr>
              <a:t>Nextera</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Sentrix</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Solexa</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TruSeq</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VeraCode</a:t>
            </a:r>
            <a:r>
              <a:rPr lang="en-US" sz="600" kern="1200" dirty="0" smtClean="0">
                <a:solidFill>
                  <a:schemeClr val="tx1"/>
                </a:solidFill>
                <a:effectLst/>
                <a:latin typeface="Arial" charset="0"/>
                <a:ea typeface="+mn-ea"/>
                <a:cs typeface="+mn-cs"/>
              </a:rPr>
              <a:t>, the pumpkin orange color, and the Genetic Energy streaming bases design are trademarks or registered trademarks of Illumina, Inc. All other brands and names contained herein are the property of their respective owners.  </a:t>
            </a:r>
            <a:endParaRPr lang="en-US" sz="600" dirty="0">
              <a:effectLst/>
            </a:endParaRPr>
          </a:p>
        </p:txBody>
      </p:sp>
    </p:spTree>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5" name="Picture 7" descr="DNA-Seq_only2"/>
          <p:cNvPicPr>
            <a:picLocks noChangeAspect="1" noChangeArrowheads="1"/>
          </p:cNvPicPr>
          <p:nvPr userDrawn="1"/>
        </p:nvPicPr>
        <p:blipFill>
          <a:blip r:embed="rId2" cstate="screen"/>
          <a:srcRect/>
          <a:stretch>
            <a:fillRect/>
          </a:stretch>
        </p:blipFill>
        <p:spPr bwMode="auto">
          <a:xfrm>
            <a:off x="0" y="0"/>
            <a:ext cx="9144000" cy="3409950"/>
          </a:xfrm>
          <a:prstGeom prst="rect">
            <a:avLst/>
          </a:prstGeom>
          <a:noFill/>
          <a:ln w="9525">
            <a:noFill/>
            <a:miter lim="800000"/>
            <a:headEnd/>
            <a:tailEnd/>
          </a:ln>
        </p:spPr>
      </p:pic>
      <p:sp>
        <p:nvSpPr>
          <p:cNvPr id="6" name="Rectangle 10"/>
          <p:cNvSpPr>
            <a:spLocks noGrp="1" noChangeArrowheads="1"/>
          </p:cNvSpPr>
          <p:nvPr>
            <p:ph type="ctrTitle" hasCustomPrompt="1"/>
          </p:nvPr>
        </p:nvSpPr>
        <p:spPr>
          <a:xfrm>
            <a:off x="469900" y="3602038"/>
            <a:ext cx="8257241" cy="2330450"/>
          </a:xfrm>
          <a:prstGeom prst="rect">
            <a:avLst/>
          </a:prstGeom>
        </p:spPr>
        <p:txBody>
          <a:bodyPr anchor="t"/>
          <a:lstStyle>
            <a:lvl1pPr algn="l">
              <a:defRPr sz="3200" b="0" baseline="0"/>
            </a:lvl1pPr>
          </a:lstStyle>
          <a:p>
            <a:r>
              <a:rPr lang="en-US" dirty="0" smtClean="0"/>
              <a:t>Click to edit section title</a:t>
            </a:r>
            <a:endParaRPr lang="en-US" dirty="0"/>
          </a:p>
        </p:txBody>
      </p:sp>
    </p:spTree>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10312" y="1435608"/>
            <a:ext cx="8595360"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0312" y="1435608"/>
            <a:ext cx="3973512" cy="45466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21200" y="1435608"/>
            <a:ext cx="3975100" cy="4546600"/>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3"/>
          <p:cNvSpPr>
            <a:spLocks noChangeArrowheads="1"/>
          </p:cNvSpPr>
          <p:nvPr userDrawn="1"/>
        </p:nvSpPr>
        <p:spPr bwMode="auto">
          <a:xfrm rot="10800000">
            <a:off x="0" y="4772025"/>
            <a:ext cx="7053263" cy="1677988"/>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pic>
        <p:nvPicPr>
          <p:cNvPr id="22" name="Picture 21" descr="SeqImage_final_LR.jpg"/>
          <p:cNvPicPr>
            <a:picLocks noChangeAspect="1"/>
          </p:cNvPicPr>
          <p:nvPr userDrawn="1"/>
        </p:nvPicPr>
        <p:blipFill>
          <a:blip r:embed="rId2" cstate="screen"/>
          <a:stretch>
            <a:fillRect/>
          </a:stretch>
        </p:blipFill>
        <p:spPr>
          <a:xfrm>
            <a:off x="0" y="0"/>
            <a:ext cx="7315200" cy="6162675"/>
          </a:xfrm>
          <a:prstGeom prst="rect">
            <a:avLst/>
          </a:prstGeom>
        </p:spPr>
      </p:pic>
      <p:pic>
        <p:nvPicPr>
          <p:cNvPr id="23" name="Picture 3" descr="ILLUMINA_LOGO_RGB_new"/>
          <p:cNvPicPr>
            <a:picLocks noChangeAspect="1" noChangeArrowheads="1"/>
          </p:cNvPicPr>
          <p:nvPr userDrawn="1"/>
        </p:nvPicPr>
        <p:blipFill>
          <a:blip r:embed="rId3" cstate="screen"/>
          <a:srcRect/>
          <a:stretch>
            <a:fillRect/>
          </a:stretch>
        </p:blipFill>
        <p:spPr bwMode="auto">
          <a:xfrm>
            <a:off x="7816850" y="6430923"/>
            <a:ext cx="1106488" cy="250825"/>
          </a:xfrm>
          <a:prstGeom prst="rect">
            <a:avLst/>
          </a:prstGeom>
          <a:noFill/>
          <a:ln w="9525">
            <a:noFill/>
            <a:miter lim="800000"/>
            <a:headEnd/>
            <a:tailEnd/>
          </a:ln>
        </p:spPr>
      </p:pic>
      <p:sp>
        <p:nvSpPr>
          <p:cNvPr id="24" name="Rectangle 23"/>
          <p:cNvSpPr>
            <a:spLocks noChangeArrowheads="1"/>
          </p:cNvSpPr>
          <p:nvPr userDrawn="1"/>
        </p:nvSpPr>
        <p:spPr bwMode="auto">
          <a:xfrm rot="5400000">
            <a:off x="1794484" y="1322392"/>
            <a:ext cx="6857997" cy="4213226"/>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sp>
        <p:nvSpPr>
          <p:cNvPr id="25" name="Rectangle 10"/>
          <p:cNvSpPr>
            <a:spLocks noGrp="1" noChangeArrowheads="1"/>
          </p:cNvSpPr>
          <p:nvPr>
            <p:ph type="ctrTitle"/>
          </p:nvPr>
        </p:nvSpPr>
        <p:spPr>
          <a:xfrm>
            <a:off x="4386263" y="1203325"/>
            <a:ext cx="4294187" cy="2330450"/>
          </a:xfrm>
          <a:prstGeom prst="rect">
            <a:avLst/>
          </a:prstGeom>
        </p:spPr>
        <p:txBody>
          <a:bodyPr/>
          <a:lstStyle>
            <a:lvl1pPr algn="r">
              <a:defRPr sz="3600" b="0"/>
            </a:lvl1pPr>
          </a:lstStyle>
          <a:p>
            <a:r>
              <a:rPr lang="en-US" smtClean="0"/>
              <a:t>Click to edit Master title style</a:t>
            </a:r>
            <a:endParaRPr lang="en-US" dirty="0"/>
          </a:p>
        </p:txBody>
      </p:sp>
      <p:sp>
        <p:nvSpPr>
          <p:cNvPr id="26" name="Rectangle 11"/>
          <p:cNvSpPr>
            <a:spLocks noGrp="1" noChangeArrowheads="1"/>
          </p:cNvSpPr>
          <p:nvPr>
            <p:ph type="subTitle" idx="1"/>
          </p:nvPr>
        </p:nvSpPr>
        <p:spPr>
          <a:xfrm>
            <a:off x="4386263" y="3681413"/>
            <a:ext cx="4294187" cy="1060450"/>
          </a:xfrm>
        </p:spPr>
        <p:txBody>
          <a:bodyPr/>
          <a:lstStyle>
            <a:lvl1pPr marL="0" indent="0" algn="r">
              <a:spcBef>
                <a:spcPct val="0"/>
              </a:spcBef>
              <a:buFontTx/>
              <a:buNone/>
              <a:defRPr/>
            </a:lvl1pPr>
          </a:lstStyle>
          <a:p>
            <a:r>
              <a:rPr lang="en-US" smtClean="0"/>
              <a:t>Click to edit Master subtitle style</a:t>
            </a:r>
            <a:endParaRPr lang="en-US" dirty="0"/>
          </a:p>
        </p:txBody>
      </p:sp>
      <p:pic>
        <p:nvPicPr>
          <p:cNvPr id="27" name="Picture 26" descr="Models_MidGroup.png"/>
          <p:cNvPicPr>
            <a:picLocks noChangeAspect="1"/>
          </p:cNvPicPr>
          <p:nvPr userDrawn="1"/>
        </p:nvPicPr>
        <p:blipFill>
          <a:blip r:embed="rId4" cstate="screen"/>
          <a:srcRect b="14634"/>
          <a:stretch>
            <a:fillRect/>
          </a:stretch>
        </p:blipFill>
        <p:spPr>
          <a:xfrm>
            <a:off x="390524" y="700661"/>
            <a:ext cx="3945805" cy="5766127"/>
          </a:xfrm>
          <a:prstGeom prst="rect">
            <a:avLst/>
          </a:prstGeom>
          <a:effectLst>
            <a:outerShdw blurRad="584200" sx="107000" sy="107000" algn="ctr" rotWithShape="0">
              <a:schemeClr val="bg1"/>
            </a:outerShdw>
          </a:effectLst>
        </p:spPr>
      </p:pic>
      <p:sp>
        <p:nvSpPr>
          <p:cNvPr id="28" name="Rectangle 27"/>
          <p:cNvSpPr>
            <a:spLocks noChangeArrowheads="1"/>
          </p:cNvSpPr>
          <p:nvPr userDrawn="1"/>
        </p:nvSpPr>
        <p:spPr bwMode="auto">
          <a:xfrm rot="10800000">
            <a:off x="-2" y="5588000"/>
            <a:ext cx="7053263" cy="883920"/>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sp>
        <p:nvSpPr>
          <p:cNvPr id="13" name="Text Box 6"/>
          <p:cNvSpPr txBox="1">
            <a:spLocks noChangeArrowheads="1"/>
          </p:cNvSpPr>
          <p:nvPr userDrawn="1"/>
        </p:nvSpPr>
        <p:spPr bwMode="auto">
          <a:xfrm>
            <a:off x="122237" y="6291560"/>
            <a:ext cx="6983413" cy="461665"/>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mn-lt"/>
                <a:ea typeface="+mn-ea"/>
                <a:cs typeface="+mn-cs"/>
              </a:rPr>
              <a:t>© 2011 Illumina, Inc. All rights reserved.</a:t>
            </a:r>
          </a:p>
          <a:p>
            <a:r>
              <a:rPr lang="en-US" sz="600" kern="1200" dirty="0" smtClean="0">
                <a:solidFill>
                  <a:schemeClr val="tx1"/>
                </a:solidFill>
                <a:effectLst/>
                <a:latin typeface="Arial" charset="0"/>
                <a:ea typeface="+mn-ea"/>
                <a:cs typeface="+mn-cs"/>
              </a:rPr>
              <a:t>Illumina, </a:t>
            </a:r>
            <a:r>
              <a:rPr lang="en-US" sz="600" kern="1200" dirty="0" err="1" smtClean="0">
                <a:solidFill>
                  <a:schemeClr val="tx1"/>
                </a:solidFill>
                <a:effectLst/>
                <a:latin typeface="Arial" charset="0"/>
                <a:ea typeface="+mn-ea"/>
                <a:cs typeface="+mn-cs"/>
              </a:rPr>
              <a:t>illuminaDx</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BeadArray</a:t>
            </a:r>
            <a:r>
              <a:rPr lang="en-US" sz="600" kern="1200" dirty="0" smtClean="0">
                <a:solidFill>
                  <a:schemeClr val="tx1"/>
                </a:solidFill>
                <a:effectLst/>
                <a:latin typeface="Arial" charset="0"/>
                <a:ea typeface="+mn-ea"/>
                <a:cs typeface="+mn-cs"/>
              </a:rPr>
              <a:t>, BeadXpress, </a:t>
            </a:r>
            <a:r>
              <a:rPr lang="en-US" sz="600" kern="1200" dirty="0" err="1" smtClean="0">
                <a:solidFill>
                  <a:schemeClr val="tx1"/>
                </a:solidFill>
                <a:effectLst/>
                <a:latin typeface="Arial" charset="0"/>
                <a:ea typeface="+mn-ea"/>
                <a:cs typeface="+mn-cs"/>
              </a:rPr>
              <a:t>cBot</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CSPro</a:t>
            </a:r>
            <a:r>
              <a:rPr lang="en-US" sz="600" kern="1200" dirty="0" smtClean="0">
                <a:solidFill>
                  <a:schemeClr val="tx1"/>
                </a:solidFill>
                <a:effectLst/>
                <a:latin typeface="Arial" charset="0"/>
                <a:ea typeface="+mn-ea"/>
                <a:cs typeface="+mn-cs"/>
              </a:rPr>
              <a:t>, DASL, Eco, Genetic Energy, </a:t>
            </a:r>
            <a:r>
              <a:rPr lang="en-US" sz="600" kern="1200" dirty="0" err="1" smtClean="0">
                <a:solidFill>
                  <a:schemeClr val="tx1"/>
                </a:solidFill>
                <a:effectLst/>
                <a:latin typeface="Arial" charset="0"/>
                <a:ea typeface="+mn-ea"/>
                <a:cs typeface="+mn-cs"/>
              </a:rPr>
              <a:t>GAIIx</a:t>
            </a:r>
            <a:r>
              <a:rPr lang="en-US" sz="600" kern="1200" dirty="0" smtClean="0">
                <a:solidFill>
                  <a:schemeClr val="tx1"/>
                </a:solidFill>
                <a:effectLst/>
                <a:latin typeface="Arial" charset="0"/>
                <a:ea typeface="+mn-ea"/>
                <a:cs typeface="+mn-cs"/>
              </a:rPr>
              <a:t>, Genome Analyzer, </a:t>
            </a:r>
            <a:r>
              <a:rPr lang="en-US" sz="600" kern="1200" dirty="0" err="1" smtClean="0">
                <a:solidFill>
                  <a:schemeClr val="tx1"/>
                </a:solidFill>
                <a:effectLst/>
                <a:latin typeface="Arial" charset="0"/>
                <a:ea typeface="+mn-ea"/>
                <a:cs typeface="+mn-cs"/>
              </a:rPr>
              <a:t>GenomeStudio</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GoldenGate</a:t>
            </a:r>
            <a:r>
              <a:rPr lang="en-US" sz="600" kern="1200" dirty="0" smtClean="0">
                <a:solidFill>
                  <a:schemeClr val="tx1"/>
                </a:solidFill>
                <a:effectLst/>
                <a:latin typeface="Arial" charset="0"/>
                <a:ea typeface="+mn-ea"/>
                <a:cs typeface="+mn-cs"/>
              </a:rPr>
              <a:t>, HiScan, </a:t>
            </a:r>
            <a:r>
              <a:rPr lang="en-US" sz="600" kern="1200" dirty="0" err="1" smtClean="0">
                <a:solidFill>
                  <a:schemeClr val="tx1"/>
                </a:solidFill>
                <a:effectLst/>
                <a:latin typeface="Arial" charset="0"/>
                <a:ea typeface="+mn-ea"/>
                <a:cs typeface="+mn-cs"/>
              </a:rPr>
              <a:t>HiSeq</a:t>
            </a:r>
            <a:r>
              <a:rPr lang="en-US" sz="600" kern="1200" dirty="0" smtClean="0">
                <a:solidFill>
                  <a:schemeClr val="tx1"/>
                </a:solidFill>
                <a:effectLst/>
                <a:latin typeface="Arial" charset="0"/>
                <a:ea typeface="+mn-ea"/>
                <a:cs typeface="+mn-cs"/>
              </a:rPr>
              <a:t>, Infinium, </a:t>
            </a:r>
            <a:r>
              <a:rPr lang="en-US" sz="600" kern="1200" dirty="0" err="1" smtClean="0">
                <a:solidFill>
                  <a:schemeClr val="tx1"/>
                </a:solidFill>
                <a:effectLst/>
                <a:latin typeface="Arial" charset="0"/>
                <a:ea typeface="+mn-ea"/>
                <a:cs typeface="+mn-cs"/>
              </a:rPr>
              <a:t>iSelect</a:t>
            </a:r>
            <a:r>
              <a:rPr lang="en-US" sz="600" kern="1200" dirty="0" smtClean="0">
                <a:solidFill>
                  <a:schemeClr val="tx1"/>
                </a:solidFill>
                <a:effectLst/>
                <a:latin typeface="Arial" charset="0"/>
                <a:ea typeface="+mn-ea"/>
                <a:cs typeface="+mn-cs"/>
              </a:rPr>
              <a:t>, MiSeq, </a:t>
            </a:r>
            <a:r>
              <a:rPr lang="en-US" sz="600" kern="1200" dirty="0" err="1" smtClean="0">
                <a:solidFill>
                  <a:schemeClr val="tx1"/>
                </a:solidFill>
                <a:effectLst/>
                <a:latin typeface="Arial" charset="0"/>
                <a:ea typeface="+mn-ea"/>
                <a:cs typeface="+mn-cs"/>
              </a:rPr>
              <a:t>Nextera</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Sentrix</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Solexa</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TruSeq</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VeraCode</a:t>
            </a:r>
            <a:r>
              <a:rPr lang="en-US" sz="600" kern="1200" dirty="0" smtClean="0">
                <a:solidFill>
                  <a:schemeClr val="tx1"/>
                </a:solidFill>
                <a:effectLst/>
                <a:latin typeface="Arial" charset="0"/>
                <a:ea typeface="+mn-ea"/>
                <a:cs typeface="+mn-cs"/>
              </a:rPr>
              <a:t>, the pumpkin orange color, and the Genetic Energy streaming bases design are trademarks or registered trademarks of Illumina, Inc. All other brands and names contained herein are the property of their respective owners.  </a:t>
            </a:r>
            <a:endParaRPr lang="en-US" sz="600" dirty="0">
              <a:effectLst/>
            </a:endParaRPr>
          </a:p>
        </p:txBody>
      </p:sp>
    </p:spTree>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5" name="Picture 7" descr="DNA-Seq_only2"/>
          <p:cNvPicPr>
            <a:picLocks noChangeAspect="1" noChangeArrowheads="1"/>
          </p:cNvPicPr>
          <p:nvPr userDrawn="1"/>
        </p:nvPicPr>
        <p:blipFill>
          <a:blip r:embed="rId2" cstate="screen"/>
          <a:srcRect/>
          <a:stretch>
            <a:fillRect/>
          </a:stretch>
        </p:blipFill>
        <p:spPr bwMode="auto">
          <a:xfrm>
            <a:off x="0" y="0"/>
            <a:ext cx="9144000" cy="3409950"/>
          </a:xfrm>
          <a:prstGeom prst="rect">
            <a:avLst/>
          </a:prstGeom>
          <a:noFill/>
          <a:ln w="9525">
            <a:noFill/>
            <a:miter lim="800000"/>
            <a:headEnd/>
            <a:tailEnd/>
          </a:ln>
        </p:spPr>
      </p:pic>
      <p:sp>
        <p:nvSpPr>
          <p:cNvPr id="6" name="Rectangle 10"/>
          <p:cNvSpPr>
            <a:spLocks noGrp="1" noChangeArrowheads="1"/>
          </p:cNvSpPr>
          <p:nvPr>
            <p:ph type="ctrTitle" hasCustomPrompt="1"/>
          </p:nvPr>
        </p:nvSpPr>
        <p:spPr>
          <a:xfrm>
            <a:off x="469900" y="3602038"/>
            <a:ext cx="8257241" cy="2330450"/>
          </a:xfrm>
          <a:prstGeom prst="rect">
            <a:avLst/>
          </a:prstGeom>
        </p:spPr>
        <p:txBody>
          <a:bodyPr anchor="t"/>
          <a:lstStyle>
            <a:lvl1pPr algn="l">
              <a:defRPr sz="3200" b="0" baseline="0"/>
            </a:lvl1pPr>
          </a:lstStyle>
          <a:p>
            <a:r>
              <a:rPr lang="en-US" dirty="0" smtClean="0"/>
              <a:t>Click to edit section title</a:t>
            </a:r>
            <a:endParaRPr lang="en-US" dirty="0"/>
          </a:p>
        </p:txBody>
      </p:sp>
    </p:spTree>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10312" y="1435608"/>
            <a:ext cx="8595360" cy="48828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0312" y="1435608"/>
            <a:ext cx="3973512" cy="45466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21200" y="1435608"/>
            <a:ext cx="3975100" cy="4546600"/>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5" name="Picture 7" descr="DNA-Seq_only2"/>
          <p:cNvPicPr>
            <a:picLocks noChangeAspect="1" noChangeArrowheads="1"/>
          </p:cNvPicPr>
          <p:nvPr userDrawn="1"/>
        </p:nvPicPr>
        <p:blipFill>
          <a:blip r:embed="rId2" cstate="screen"/>
          <a:srcRect/>
          <a:stretch>
            <a:fillRect/>
          </a:stretch>
        </p:blipFill>
        <p:spPr bwMode="auto">
          <a:xfrm>
            <a:off x="0" y="0"/>
            <a:ext cx="9144000" cy="3409950"/>
          </a:xfrm>
          <a:prstGeom prst="rect">
            <a:avLst/>
          </a:prstGeom>
          <a:noFill/>
          <a:ln w="9525">
            <a:noFill/>
            <a:miter lim="800000"/>
            <a:headEnd/>
            <a:tailEnd/>
          </a:ln>
        </p:spPr>
      </p:pic>
      <p:sp>
        <p:nvSpPr>
          <p:cNvPr id="6" name="Rectangle 10"/>
          <p:cNvSpPr>
            <a:spLocks noGrp="1" noChangeArrowheads="1"/>
          </p:cNvSpPr>
          <p:nvPr>
            <p:ph type="ctrTitle" hasCustomPrompt="1"/>
          </p:nvPr>
        </p:nvSpPr>
        <p:spPr>
          <a:xfrm>
            <a:off x="469900" y="3602038"/>
            <a:ext cx="8257241" cy="2330450"/>
          </a:xfrm>
        </p:spPr>
        <p:txBody>
          <a:bodyPr anchor="t"/>
          <a:lstStyle>
            <a:lvl1pPr algn="l">
              <a:defRPr sz="3200" b="0" baseline="0"/>
            </a:lvl1pPr>
          </a:lstStyle>
          <a:p>
            <a:r>
              <a:rPr lang="en-US" dirty="0" smtClean="0"/>
              <a:t>Click to edit section title</a:t>
            </a:r>
            <a:endParaRPr lang="en-US" dirty="0"/>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0312" y="1435608"/>
            <a:ext cx="3973512" cy="4546600"/>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21200" y="1435608"/>
            <a:ext cx="3975100" cy="4546600"/>
          </a:xfrm>
        </p:spPr>
        <p:txBody>
          <a:bodyPr/>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876647"/>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6" name="Picture 8" descr="ILLUMINA_LOGO_RGB_new"/>
          <p:cNvPicPr>
            <a:picLocks noChangeAspect="1" noChangeArrowheads="1"/>
          </p:cNvPicPr>
          <p:nvPr userDrawn="1"/>
        </p:nvPicPr>
        <p:blipFill>
          <a:blip r:embed="rId2" cstate="print"/>
          <a:srcRect/>
          <a:stretch>
            <a:fillRect/>
          </a:stretch>
        </p:blipFill>
        <p:spPr bwMode="auto">
          <a:xfrm>
            <a:off x="7854950" y="6550025"/>
            <a:ext cx="914400" cy="207282"/>
          </a:xfrm>
          <a:prstGeom prst="rect">
            <a:avLst/>
          </a:prstGeom>
          <a:noFill/>
          <a:ln w="9525">
            <a:noFill/>
            <a:miter lim="800000"/>
            <a:headEnd/>
            <a:tailEnd/>
          </a:ln>
        </p:spPr>
      </p:pic>
      <p:sp>
        <p:nvSpPr>
          <p:cNvPr id="8" name="Rectangle 10"/>
          <p:cNvSpPr>
            <a:spLocks noGrp="1" noChangeArrowheads="1"/>
          </p:cNvSpPr>
          <p:nvPr>
            <p:ph type="ctrTitle" hasCustomPrompt="1"/>
          </p:nvPr>
        </p:nvSpPr>
        <p:spPr>
          <a:xfrm>
            <a:off x="469900" y="554038"/>
            <a:ext cx="8257241" cy="2330450"/>
          </a:xfrm>
        </p:spPr>
        <p:txBody>
          <a:bodyPr anchor="t"/>
          <a:lstStyle>
            <a:lvl1pPr algn="l">
              <a:defRPr sz="3200" b="0" baseline="0"/>
            </a:lvl1pPr>
          </a:lstStyle>
          <a:p>
            <a:r>
              <a:rPr lang="en-US" dirty="0" smtClean="0"/>
              <a:t>Click to edit section title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902525"/>
            <a:ext cx="9143391" cy="5501080"/>
          </a:xfrm>
          <a:prstGeom prst="rect">
            <a:avLst/>
          </a:prstGeom>
        </p:spPr>
      </p:pic>
    </p:spTree>
    <p:extLst>
      <p:ext uri="{BB962C8B-B14F-4D97-AF65-F5344CB8AC3E}">
        <p14:creationId xmlns:p14="http://schemas.microsoft.com/office/powerpoint/2010/main" val="2462518067"/>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9" descr="life_sciences_1534_MR"/>
          <p:cNvPicPr>
            <a:picLocks noChangeAspect="1" noChangeArrowheads="1"/>
          </p:cNvPicPr>
          <p:nvPr userDrawn="1"/>
        </p:nvPicPr>
        <p:blipFill>
          <a:blip r:embed="rId2" cstate="screen"/>
          <a:srcRect/>
          <a:stretch>
            <a:fillRect/>
          </a:stretch>
        </p:blipFill>
        <p:spPr bwMode="auto">
          <a:xfrm>
            <a:off x="95250" y="336550"/>
            <a:ext cx="3211513" cy="6116638"/>
          </a:xfrm>
          <a:prstGeom prst="rect">
            <a:avLst/>
          </a:prstGeom>
          <a:noFill/>
          <a:ln w="9525">
            <a:noFill/>
            <a:miter lim="800000"/>
            <a:headEnd/>
            <a:tailEnd/>
          </a:ln>
        </p:spPr>
      </p:pic>
      <p:sp>
        <p:nvSpPr>
          <p:cNvPr id="5" name="Rectangle 3"/>
          <p:cNvSpPr>
            <a:spLocks noChangeArrowheads="1"/>
          </p:cNvSpPr>
          <p:nvPr userDrawn="1"/>
        </p:nvSpPr>
        <p:spPr bwMode="auto">
          <a:xfrm rot="10800000">
            <a:off x="0" y="4772025"/>
            <a:ext cx="7053263" cy="1677988"/>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pic>
        <p:nvPicPr>
          <p:cNvPr id="7" name="Picture 5" descr="ILLUMINA_LOGO_RGB_new"/>
          <p:cNvPicPr>
            <a:picLocks noChangeAspect="1" noChangeArrowheads="1"/>
          </p:cNvPicPr>
          <p:nvPr userDrawn="1"/>
        </p:nvPicPr>
        <p:blipFill>
          <a:blip r:embed="rId3" cstate="screen"/>
          <a:srcRect/>
          <a:stretch>
            <a:fillRect/>
          </a:stretch>
        </p:blipFill>
        <p:spPr bwMode="auto">
          <a:xfrm>
            <a:off x="7816850" y="5969000"/>
            <a:ext cx="1106488" cy="250825"/>
          </a:xfrm>
          <a:prstGeom prst="rect">
            <a:avLst/>
          </a:prstGeom>
          <a:noFill/>
          <a:ln w="9525">
            <a:noFill/>
            <a:miter lim="800000"/>
            <a:headEnd/>
            <a:tailEnd/>
          </a:ln>
        </p:spPr>
      </p:pic>
      <p:sp>
        <p:nvSpPr>
          <p:cNvPr id="12" name="Rectangle 10"/>
          <p:cNvSpPr>
            <a:spLocks noGrp="1" noChangeArrowheads="1"/>
          </p:cNvSpPr>
          <p:nvPr>
            <p:ph type="ctrTitle"/>
          </p:nvPr>
        </p:nvSpPr>
        <p:spPr>
          <a:xfrm>
            <a:off x="4386263" y="1203325"/>
            <a:ext cx="4294187" cy="2330450"/>
          </a:xfrm>
          <a:prstGeom prst="rect">
            <a:avLst/>
          </a:prstGeom>
        </p:spPr>
        <p:txBody>
          <a:bodyPr/>
          <a:lstStyle>
            <a:lvl1pPr algn="r">
              <a:defRPr sz="3600" b="0"/>
            </a:lvl1pPr>
          </a:lstStyle>
          <a:p>
            <a:r>
              <a:rPr lang="en-US" smtClean="0"/>
              <a:t>Click to edit Master title style</a:t>
            </a:r>
            <a:endParaRPr lang="en-US" dirty="0"/>
          </a:p>
        </p:txBody>
      </p:sp>
      <p:sp>
        <p:nvSpPr>
          <p:cNvPr id="13" name="Rectangle 11"/>
          <p:cNvSpPr>
            <a:spLocks noGrp="1" noChangeArrowheads="1"/>
          </p:cNvSpPr>
          <p:nvPr>
            <p:ph type="subTitle" idx="1"/>
          </p:nvPr>
        </p:nvSpPr>
        <p:spPr>
          <a:xfrm>
            <a:off x="4386263" y="3681413"/>
            <a:ext cx="4294187" cy="1060450"/>
          </a:xfrm>
        </p:spPr>
        <p:txBody>
          <a:bodyPr/>
          <a:lstStyle>
            <a:lvl1pPr marL="0" indent="0" algn="r">
              <a:spcBef>
                <a:spcPct val="0"/>
              </a:spcBef>
              <a:buFontTx/>
              <a:buNone/>
              <a:defRPr/>
            </a:lvl1pPr>
          </a:lstStyle>
          <a:p>
            <a:r>
              <a:rPr lang="en-US" smtClean="0"/>
              <a:t>Click to edit Master subtitle style</a:t>
            </a:r>
            <a:endParaRPr lang="en-US" dirty="0"/>
          </a:p>
        </p:txBody>
      </p:sp>
      <p:pic>
        <p:nvPicPr>
          <p:cNvPr id="14" name="Picture 13" descr="seqBar.jpg"/>
          <p:cNvPicPr>
            <a:picLocks noChangeAspect="1"/>
          </p:cNvPicPr>
          <p:nvPr userDrawn="1"/>
        </p:nvPicPr>
        <p:blipFill>
          <a:blip r:embed="rId4" cstate="screen"/>
          <a:stretch>
            <a:fillRect/>
          </a:stretch>
        </p:blipFill>
        <p:spPr>
          <a:xfrm>
            <a:off x="0" y="6438900"/>
            <a:ext cx="9144000" cy="419100"/>
          </a:xfrm>
          <a:prstGeom prst="rect">
            <a:avLst/>
          </a:prstGeom>
        </p:spPr>
      </p:pic>
      <p:sp>
        <p:nvSpPr>
          <p:cNvPr id="11" name="Text Box 6"/>
          <p:cNvSpPr txBox="1">
            <a:spLocks noChangeArrowheads="1"/>
          </p:cNvSpPr>
          <p:nvPr userDrawn="1"/>
        </p:nvSpPr>
        <p:spPr bwMode="auto">
          <a:xfrm>
            <a:off x="122237" y="5902325"/>
            <a:ext cx="6983413" cy="461665"/>
          </a:xfrm>
          <a:prstGeom prst="rect">
            <a:avLst/>
          </a:prstGeom>
          <a:noFill/>
          <a:ln w="9525">
            <a:noFill/>
            <a:miter lim="800000"/>
            <a:headEnd/>
            <a:tailEnd/>
          </a:ln>
          <a:effectLst/>
        </p:spPr>
        <p:txBody>
          <a:bodyPr wrap="square">
            <a:spAutoFit/>
          </a:bodyPr>
          <a:lstStyle/>
          <a:p>
            <a:r>
              <a:rPr lang="en-US" sz="600" kern="1200" dirty="0" smtClean="0">
                <a:solidFill>
                  <a:schemeClr val="tx1"/>
                </a:solidFill>
                <a:latin typeface="+mn-lt"/>
                <a:ea typeface="+mn-ea"/>
                <a:cs typeface="+mn-cs"/>
              </a:rPr>
              <a:t>© 2011 Illumina, Inc. All rights reserved.</a:t>
            </a:r>
          </a:p>
          <a:p>
            <a:r>
              <a:rPr lang="en-US" sz="600" kern="1200" dirty="0" smtClean="0">
                <a:solidFill>
                  <a:schemeClr val="tx1"/>
                </a:solidFill>
                <a:effectLst/>
                <a:latin typeface="Arial" charset="0"/>
                <a:ea typeface="+mn-ea"/>
                <a:cs typeface="+mn-cs"/>
              </a:rPr>
              <a:t>Illumina, </a:t>
            </a:r>
            <a:r>
              <a:rPr lang="en-US" sz="600" kern="1200" dirty="0" err="1" smtClean="0">
                <a:solidFill>
                  <a:schemeClr val="tx1"/>
                </a:solidFill>
                <a:effectLst/>
                <a:latin typeface="Arial" charset="0"/>
                <a:ea typeface="+mn-ea"/>
                <a:cs typeface="+mn-cs"/>
              </a:rPr>
              <a:t>illuminaDx</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BeadArray</a:t>
            </a:r>
            <a:r>
              <a:rPr lang="en-US" sz="600" kern="1200" dirty="0" smtClean="0">
                <a:solidFill>
                  <a:schemeClr val="tx1"/>
                </a:solidFill>
                <a:effectLst/>
                <a:latin typeface="Arial" charset="0"/>
                <a:ea typeface="+mn-ea"/>
                <a:cs typeface="+mn-cs"/>
              </a:rPr>
              <a:t>, BeadXpress, </a:t>
            </a:r>
            <a:r>
              <a:rPr lang="en-US" sz="600" kern="1200" dirty="0" err="1" smtClean="0">
                <a:solidFill>
                  <a:schemeClr val="tx1"/>
                </a:solidFill>
                <a:effectLst/>
                <a:latin typeface="Arial" charset="0"/>
                <a:ea typeface="+mn-ea"/>
                <a:cs typeface="+mn-cs"/>
              </a:rPr>
              <a:t>cBot</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CSPro</a:t>
            </a:r>
            <a:r>
              <a:rPr lang="en-US" sz="600" kern="1200" dirty="0" smtClean="0">
                <a:solidFill>
                  <a:schemeClr val="tx1"/>
                </a:solidFill>
                <a:effectLst/>
                <a:latin typeface="Arial" charset="0"/>
                <a:ea typeface="+mn-ea"/>
                <a:cs typeface="+mn-cs"/>
              </a:rPr>
              <a:t>, DASL, Eco, Genetic Energy, </a:t>
            </a:r>
            <a:r>
              <a:rPr lang="en-US" sz="600" kern="1200" dirty="0" err="1" smtClean="0">
                <a:solidFill>
                  <a:schemeClr val="tx1"/>
                </a:solidFill>
                <a:effectLst/>
                <a:latin typeface="Arial" charset="0"/>
                <a:ea typeface="+mn-ea"/>
                <a:cs typeface="+mn-cs"/>
              </a:rPr>
              <a:t>GAIIx</a:t>
            </a:r>
            <a:r>
              <a:rPr lang="en-US" sz="600" kern="1200" dirty="0" smtClean="0">
                <a:solidFill>
                  <a:schemeClr val="tx1"/>
                </a:solidFill>
                <a:effectLst/>
                <a:latin typeface="Arial" charset="0"/>
                <a:ea typeface="+mn-ea"/>
                <a:cs typeface="+mn-cs"/>
              </a:rPr>
              <a:t>, Genome Analyzer, </a:t>
            </a:r>
            <a:r>
              <a:rPr lang="en-US" sz="600" kern="1200" dirty="0" err="1" smtClean="0">
                <a:solidFill>
                  <a:schemeClr val="tx1"/>
                </a:solidFill>
                <a:effectLst/>
                <a:latin typeface="Arial" charset="0"/>
                <a:ea typeface="+mn-ea"/>
                <a:cs typeface="+mn-cs"/>
              </a:rPr>
              <a:t>GenomeStudio</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GoldenGate</a:t>
            </a:r>
            <a:r>
              <a:rPr lang="en-US" sz="600" kern="1200" dirty="0" smtClean="0">
                <a:solidFill>
                  <a:schemeClr val="tx1"/>
                </a:solidFill>
                <a:effectLst/>
                <a:latin typeface="Arial" charset="0"/>
                <a:ea typeface="+mn-ea"/>
                <a:cs typeface="+mn-cs"/>
              </a:rPr>
              <a:t>, HiScan, </a:t>
            </a:r>
            <a:r>
              <a:rPr lang="en-US" sz="600" kern="1200" dirty="0" err="1" smtClean="0">
                <a:solidFill>
                  <a:schemeClr val="tx1"/>
                </a:solidFill>
                <a:effectLst/>
                <a:latin typeface="Arial" charset="0"/>
                <a:ea typeface="+mn-ea"/>
                <a:cs typeface="+mn-cs"/>
              </a:rPr>
              <a:t>HiSeq</a:t>
            </a:r>
            <a:r>
              <a:rPr lang="en-US" sz="600" kern="1200" dirty="0" smtClean="0">
                <a:solidFill>
                  <a:schemeClr val="tx1"/>
                </a:solidFill>
                <a:effectLst/>
                <a:latin typeface="Arial" charset="0"/>
                <a:ea typeface="+mn-ea"/>
                <a:cs typeface="+mn-cs"/>
              </a:rPr>
              <a:t>, Infinium, </a:t>
            </a:r>
            <a:r>
              <a:rPr lang="en-US" sz="600" kern="1200" dirty="0" err="1" smtClean="0">
                <a:solidFill>
                  <a:schemeClr val="tx1"/>
                </a:solidFill>
                <a:effectLst/>
                <a:latin typeface="Arial" charset="0"/>
                <a:ea typeface="+mn-ea"/>
                <a:cs typeface="+mn-cs"/>
              </a:rPr>
              <a:t>iSelect</a:t>
            </a:r>
            <a:r>
              <a:rPr lang="en-US" sz="600" kern="1200" dirty="0" smtClean="0">
                <a:solidFill>
                  <a:schemeClr val="tx1"/>
                </a:solidFill>
                <a:effectLst/>
                <a:latin typeface="Arial" charset="0"/>
                <a:ea typeface="+mn-ea"/>
                <a:cs typeface="+mn-cs"/>
              </a:rPr>
              <a:t>, MiSeq, </a:t>
            </a:r>
            <a:r>
              <a:rPr lang="en-US" sz="600" kern="1200" dirty="0" err="1" smtClean="0">
                <a:solidFill>
                  <a:schemeClr val="tx1"/>
                </a:solidFill>
                <a:effectLst/>
                <a:latin typeface="Arial" charset="0"/>
                <a:ea typeface="+mn-ea"/>
                <a:cs typeface="+mn-cs"/>
              </a:rPr>
              <a:t>Nextera</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Sentrix</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Solexa</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TruSeq</a:t>
            </a:r>
            <a:r>
              <a:rPr lang="en-US" sz="600" kern="1200" dirty="0" smtClean="0">
                <a:solidFill>
                  <a:schemeClr val="tx1"/>
                </a:solidFill>
                <a:effectLst/>
                <a:latin typeface="Arial" charset="0"/>
                <a:ea typeface="+mn-ea"/>
                <a:cs typeface="+mn-cs"/>
              </a:rPr>
              <a:t>, </a:t>
            </a:r>
            <a:r>
              <a:rPr lang="en-US" sz="600" kern="1200" dirty="0" err="1" smtClean="0">
                <a:solidFill>
                  <a:schemeClr val="tx1"/>
                </a:solidFill>
                <a:effectLst/>
                <a:latin typeface="Arial" charset="0"/>
                <a:ea typeface="+mn-ea"/>
                <a:cs typeface="+mn-cs"/>
              </a:rPr>
              <a:t>VeraCode</a:t>
            </a:r>
            <a:r>
              <a:rPr lang="en-US" sz="600" kern="1200" dirty="0" smtClean="0">
                <a:solidFill>
                  <a:schemeClr val="tx1"/>
                </a:solidFill>
                <a:effectLst/>
                <a:latin typeface="Arial" charset="0"/>
                <a:ea typeface="+mn-ea"/>
                <a:cs typeface="+mn-cs"/>
              </a:rPr>
              <a:t>, the pumpkin orange color, and the Genetic Energy streaming bases design are trademarks or registered trademarks of Illumina, Inc. All other brands and names contained herein are the property of their respective owners.  </a:t>
            </a:r>
            <a:endParaRPr lang="en-US" sz="600" dirty="0">
              <a:effectLst/>
            </a:endParaRPr>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5" name="Picture 7" descr="DNA-Seq_only2"/>
          <p:cNvPicPr>
            <a:picLocks noChangeAspect="1" noChangeArrowheads="1"/>
          </p:cNvPicPr>
          <p:nvPr userDrawn="1"/>
        </p:nvPicPr>
        <p:blipFill>
          <a:blip r:embed="rId2" cstate="screen"/>
          <a:srcRect/>
          <a:stretch>
            <a:fillRect/>
          </a:stretch>
        </p:blipFill>
        <p:spPr bwMode="auto">
          <a:xfrm>
            <a:off x="0" y="0"/>
            <a:ext cx="9144000" cy="3409950"/>
          </a:xfrm>
          <a:prstGeom prst="rect">
            <a:avLst/>
          </a:prstGeom>
          <a:noFill/>
          <a:ln w="9525">
            <a:noFill/>
            <a:miter lim="800000"/>
            <a:headEnd/>
            <a:tailEnd/>
          </a:ln>
        </p:spPr>
      </p:pic>
      <p:sp>
        <p:nvSpPr>
          <p:cNvPr id="6" name="Rectangle 10"/>
          <p:cNvSpPr>
            <a:spLocks noGrp="1" noChangeArrowheads="1"/>
          </p:cNvSpPr>
          <p:nvPr>
            <p:ph type="ctrTitle" hasCustomPrompt="1"/>
          </p:nvPr>
        </p:nvSpPr>
        <p:spPr>
          <a:xfrm>
            <a:off x="469900" y="3602038"/>
            <a:ext cx="8257241" cy="2330450"/>
          </a:xfrm>
          <a:prstGeom prst="rect">
            <a:avLst/>
          </a:prstGeom>
        </p:spPr>
        <p:txBody>
          <a:bodyPr anchor="t"/>
          <a:lstStyle>
            <a:lvl1pPr algn="l">
              <a:defRPr sz="3200" b="0" baseline="0"/>
            </a:lvl1pPr>
          </a:lstStyle>
          <a:p>
            <a:r>
              <a:rPr lang="en-US" dirty="0" smtClean="0"/>
              <a:t>Click to edit section title</a:t>
            </a:r>
            <a:endParaRPr lang="en-US" dirty="0"/>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10312" y="1435608"/>
            <a:ext cx="8595360" cy="488289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jpe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jpeg"/><Relationship Id="rId5" Type="http://schemas.openxmlformats.org/officeDocument/2006/relationships/theme" Target="../theme/theme4.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descr="seqBar.jpg"/>
          <p:cNvPicPr>
            <a:picLocks noChangeAspect="1"/>
          </p:cNvPicPr>
          <p:nvPr/>
        </p:nvPicPr>
        <p:blipFill>
          <a:blip r:embed="rId8" cstate="screen"/>
          <a:stretch>
            <a:fillRect/>
          </a:stretch>
        </p:blipFill>
        <p:spPr>
          <a:xfrm>
            <a:off x="0" y="6438900"/>
            <a:ext cx="9144000" cy="419100"/>
          </a:xfrm>
          <a:prstGeom prst="rect">
            <a:avLst/>
          </a:prstGeom>
        </p:spPr>
      </p:pic>
      <p:sp>
        <p:nvSpPr>
          <p:cNvPr id="1026"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30820" name="Text Box 4"/>
          <p:cNvSpPr txBox="1">
            <a:spLocks noChangeArrowheads="1"/>
          </p:cNvSpPr>
          <p:nvPr/>
        </p:nvSpPr>
        <p:spPr bwMode="auto">
          <a:xfrm>
            <a:off x="136525" y="6547909"/>
            <a:ext cx="819150" cy="244475"/>
          </a:xfrm>
          <a:prstGeom prst="rect">
            <a:avLst/>
          </a:prstGeom>
          <a:noFill/>
          <a:ln w="9525">
            <a:noFill/>
            <a:miter lim="800000"/>
            <a:headEnd/>
            <a:tailEnd/>
          </a:ln>
          <a:effectLst/>
        </p:spPr>
        <p:txBody>
          <a:bodyPr>
            <a:spAutoFit/>
          </a:bodyPr>
          <a:lstStyle/>
          <a:p>
            <a:pPr>
              <a:defRPr/>
            </a:pPr>
            <a:fld id="{5073B0C2-833C-4049-9244-41733BBAE632}" type="slidenum">
              <a:rPr lang="en-US" sz="1000"/>
              <a:pPr>
                <a:defRPr/>
              </a:pPr>
              <a:t>‹#›</a:t>
            </a:fld>
            <a:endParaRPr lang="en-US" sz="1000" dirty="0"/>
          </a:p>
        </p:txBody>
      </p:sp>
      <p:sp>
        <p:nvSpPr>
          <p:cNvPr id="15" name="Rectangle 14"/>
          <p:cNvSpPr>
            <a:spLocks noChangeArrowheads="1"/>
          </p:cNvSpPr>
          <p:nvPr/>
        </p:nvSpPr>
        <p:spPr bwMode="auto">
          <a:xfrm rot="5400000">
            <a:off x="7324723" y="6315087"/>
            <a:ext cx="466725" cy="619122"/>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sp>
        <p:nvSpPr>
          <p:cNvPr id="16" name="Rectangle 15"/>
          <p:cNvSpPr>
            <a:spLocks noChangeArrowheads="1"/>
          </p:cNvSpPr>
          <p:nvPr/>
        </p:nvSpPr>
        <p:spPr bwMode="auto">
          <a:xfrm rot="16200000">
            <a:off x="8591551" y="6305550"/>
            <a:ext cx="466725" cy="638173"/>
          </a:xfrm>
          <a:prstGeom prst="rect">
            <a:avLst/>
          </a:prstGeom>
          <a:gradFill rotWithShape="1">
            <a:gsLst>
              <a:gs pos="6000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dirty="0"/>
          </a:p>
        </p:txBody>
      </p:sp>
      <p:sp>
        <p:nvSpPr>
          <p:cNvPr id="17" name="Rectangle 16"/>
          <p:cNvSpPr>
            <a:spLocks noChangeArrowheads="1"/>
          </p:cNvSpPr>
          <p:nvPr/>
        </p:nvSpPr>
        <p:spPr bwMode="auto">
          <a:xfrm rot="5400000">
            <a:off x="8129586" y="6091238"/>
            <a:ext cx="466725" cy="1066799"/>
          </a:xfrm>
          <a:prstGeom prst="rect">
            <a:avLst/>
          </a:prstGeom>
          <a:solidFill>
            <a:schemeClr val="bg1"/>
          </a:solidFill>
          <a:ln w="12700" algn="ctr">
            <a:noFill/>
            <a:miter lim="800000"/>
            <a:headEnd/>
            <a:tailEnd/>
          </a:ln>
          <a:effectLst/>
        </p:spPr>
        <p:txBody>
          <a:bodyPr wrap="none" anchor="ctr"/>
          <a:lstStyle/>
          <a:p>
            <a:pPr>
              <a:defRPr/>
            </a:pPr>
            <a:endParaRPr lang="en-US"/>
          </a:p>
        </p:txBody>
      </p:sp>
      <p:pic>
        <p:nvPicPr>
          <p:cNvPr id="18" name="Picture 8" descr="ILLUMINA_LOGO_RGB_new"/>
          <p:cNvPicPr>
            <a:picLocks noChangeAspect="1" noChangeArrowheads="1"/>
          </p:cNvPicPr>
          <p:nvPr/>
        </p:nvPicPr>
        <p:blipFill>
          <a:blip r:embed="rId9" cstate="screen"/>
          <a:srcRect/>
          <a:stretch>
            <a:fillRect/>
          </a:stretch>
        </p:blipFill>
        <p:spPr bwMode="auto">
          <a:xfrm>
            <a:off x="7854950" y="6550025"/>
            <a:ext cx="914400" cy="20728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33" r:id="rId1"/>
    <p:sldLayoutId id="2147483729" r:id="rId2"/>
    <p:sldLayoutId id="2147483739" r:id="rId3"/>
    <p:sldLayoutId id="2147483750" r:id="rId4"/>
    <p:sldLayoutId id="2147483758" r:id="rId5"/>
    <p:sldLayoutId id="2147483759" r:id="rId6"/>
  </p:sldLayoutIdLst>
  <p:transition spd="med">
    <p:wipe dir="r"/>
  </p:transition>
  <p:timing>
    <p:tnLst>
      <p:par>
        <p:cTn id="1" dur="indefinite" restart="never" nodeType="tmRoot"/>
      </p:par>
    </p:tnLst>
  </p:timing>
  <p:txStyles>
    <p:titleStyle>
      <a:lvl1pPr algn="l"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Arial" charset="0"/>
        </a:defRPr>
      </a:lvl2pPr>
      <a:lvl3pPr algn="l" rtl="0" eaLnBrk="1" fontAlgn="base" hangingPunct="1">
        <a:spcBef>
          <a:spcPct val="0"/>
        </a:spcBef>
        <a:spcAft>
          <a:spcPct val="0"/>
        </a:spcAft>
        <a:defRPr sz="2400" b="1">
          <a:solidFill>
            <a:schemeClr val="tx1"/>
          </a:solidFill>
          <a:latin typeface="Arial" charset="0"/>
        </a:defRPr>
      </a:lvl3pPr>
      <a:lvl4pPr algn="l" rtl="0" eaLnBrk="1" fontAlgn="base" hangingPunct="1">
        <a:spcBef>
          <a:spcPct val="0"/>
        </a:spcBef>
        <a:spcAft>
          <a:spcPct val="0"/>
        </a:spcAft>
        <a:defRPr sz="2400" b="1">
          <a:solidFill>
            <a:schemeClr val="tx1"/>
          </a:solidFill>
          <a:latin typeface="Arial" charset="0"/>
        </a:defRPr>
      </a:lvl4pPr>
      <a:lvl5pPr algn="l" rtl="0" eaLnBrk="1" fontAlgn="base" hangingPunct="1">
        <a:spcBef>
          <a:spcPct val="0"/>
        </a:spcBef>
        <a:spcAft>
          <a:spcPct val="0"/>
        </a:spcAft>
        <a:defRPr sz="2400" b="1">
          <a:solidFill>
            <a:schemeClr val="tx1"/>
          </a:solidFill>
          <a:latin typeface="Arial" charset="0"/>
        </a:defRPr>
      </a:lvl5pPr>
      <a:lvl6pPr marL="457200" algn="l" rtl="0" eaLnBrk="1" fontAlgn="base" hangingPunct="1">
        <a:spcBef>
          <a:spcPct val="0"/>
        </a:spcBef>
        <a:spcAft>
          <a:spcPct val="0"/>
        </a:spcAft>
        <a:defRPr sz="2400" b="1">
          <a:solidFill>
            <a:schemeClr val="tx1"/>
          </a:solidFill>
          <a:latin typeface="Arial" charset="0"/>
        </a:defRPr>
      </a:lvl6pPr>
      <a:lvl7pPr marL="914400" algn="l" rtl="0" eaLnBrk="1" fontAlgn="base" hangingPunct="1">
        <a:spcBef>
          <a:spcPct val="0"/>
        </a:spcBef>
        <a:spcAft>
          <a:spcPct val="0"/>
        </a:spcAft>
        <a:defRPr sz="2400" b="1">
          <a:solidFill>
            <a:schemeClr val="tx1"/>
          </a:solidFill>
          <a:latin typeface="Arial" charset="0"/>
        </a:defRPr>
      </a:lvl7pPr>
      <a:lvl8pPr marL="1371600" algn="l" rtl="0" eaLnBrk="1" fontAlgn="base" hangingPunct="1">
        <a:spcBef>
          <a:spcPct val="0"/>
        </a:spcBef>
        <a:spcAft>
          <a:spcPct val="0"/>
        </a:spcAft>
        <a:defRPr sz="2400" b="1">
          <a:solidFill>
            <a:schemeClr val="tx1"/>
          </a:solidFill>
          <a:latin typeface="Arial" charset="0"/>
        </a:defRPr>
      </a:lvl8pPr>
      <a:lvl9pPr marL="1828800" algn="l" rtl="0" eaLnBrk="1" fontAlgn="base" hangingPunct="1">
        <a:spcBef>
          <a:spcPct val="0"/>
        </a:spcBef>
        <a:spcAft>
          <a:spcPct val="0"/>
        </a:spcAft>
        <a:defRPr sz="2400" b="1">
          <a:solidFill>
            <a:schemeClr val="tx1"/>
          </a:solidFill>
          <a:latin typeface="Arial" charset="0"/>
        </a:defRPr>
      </a:lvl9pPr>
    </p:titleStyle>
    <p:bodyStyle>
      <a:lvl1pPr marL="234950" indent="-234950" algn="l" rtl="0" eaLnBrk="1" fontAlgn="base" hangingPunct="1">
        <a:spcBef>
          <a:spcPct val="50000"/>
        </a:spcBef>
        <a:spcAft>
          <a:spcPct val="0"/>
        </a:spcAft>
        <a:buClr>
          <a:srgbClr val="F89D21"/>
        </a:buClr>
        <a:buSzPct val="60000"/>
        <a:buBlip>
          <a:blip r:embed="rId10"/>
        </a:buBlip>
        <a:defRPr>
          <a:solidFill>
            <a:schemeClr val="tx1"/>
          </a:solidFill>
          <a:latin typeface="+mn-lt"/>
          <a:ea typeface="+mn-ea"/>
          <a:cs typeface="+mn-cs"/>
        </a:defRPr>
      </a:lvl1pPr>
      <a:lvl2pPr marL="692150" indent="-234950" algn="l" rtl="0" eaLnBrk="1" fontAlgn="base" hangingPunct="1">
        <a:spcBef>
          <a:spcPct val="20000"/>
        </a:spcBef>
        <a:spcAft>
          <a:spcPct val="0"/>
        </a:spcAft>
        <a:buClr>
          <a:schemeClr val="tx1"/>
        </a:buClr>
        <a:buFont typeface="Arial" charset="0"/>
        <a:buChar char="–"/>
        <a:defRPr sz="1600">
          <a:solidFill>
            <a:schemeClr val="tx1"/>
          </a:solidFill>
          <a:latin typeface="+mn-lt"/>
        </a:defRPr>
      </a:lvl2pPr>
      <a:lvl3pPr marL="1149350" indent="-234950" algn="l" rtl="0" eaLnBrk="1" fontAlgn="base" hangingPunct="1">
        <a:spcBef>
          <a:spcPct val="20000"/>
        </a:spcBef>
        <a:spcAft>
          <a:spcPct val="0"/>
        </a:spcAft>
        <a:buClr>
          <a:schemeClr val="tx1"/>
        </a:buClr>
        <a:buSzPct val="80000"/>
        <a:buFont typeface="Wingdings" pitchFamily="2" charset="2"/>
        <a:buChar char="§"/>
        <a:defRPr sz="1400">
          <a:solidFill>
            <a:schemeClr val="tx1"/>
          </a:solidFill>
          <a:latin typeface="+mn-lt"/>
        </a:defRPr>
      </a:lvl3pPr>
      <a:lvl4pPr marL="1606550" indent="-234950" algn="l" rtl="0" eaLnBrk="1" fontAlgn="base" hangingPunct="1">
        <a:spcBef>
          <a:spcPct val="20000"/>
        </a:spcBef>
        <a:spcAft>
          <a:spcPct val="0"/>
        </a:spcAft>
        <a:buClr>
          <a:schemeClr val="tx1"/>
        </a:buClr>
        <a:buSzPct val="80000"/>
        <a:buFont typeface="Arial" charset="0"/>
        <a:buChar char="–"/>
        <a:defRPr sz="1200">
          <a:solidFill>
            <a:schemeClr val="tx1"/>
          </a:solidFill>
          <a:latin typeface="+mn-lt"/>
        </a:defRPr>
      </a:lvl4pPr>
      <a:lvl5pPr marL="20637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5pPr>
      <a:lvl6pPr marL="25209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6pPr>
      <a:lvl7pPr marL="29781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7pPr>
      <a:lvl8pPr marL="34353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8pPr>
      <a:lvl9pPr marL="3892550" indent="-234950" algn="l" rtl="0" eaLnBrk="1" fontAlgn="base" hangingPunct="1">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4" name="Picture 13" descr="seqBar.jpg"/>
          <p:cNvPicPr>
            <a:picLocks noChangeAspect="1"/>
          </p:cNvPicPr>
          <p:nvPr/>
        </p:nvPicPr>
        <p:blipFill>
          <a:blip r:embed="rId6" cstate="screen"/>
          <a:stretch>
            <a:fillRect/>
          </a:stretch>
        </p:blipFill>
        <p:spPr>
          <a:xfrm>
            <a:off x="0" y="6438900"/>
            <a:ext cx="9144000" cy="419100"/>
          </a:xfrm>
          <a:prstGeom prst="rect">
            <a:avLst/>
          </a:prstGeom>
        </p:spPr>
      </p:pic>
      <p:sp>
        <p:nvSpPr>
          <p:cNvPr id="15" name="Text Box 4"/>
          <p:cNvSpPr txBox="1">
            <a:spLocks noChangeArrowheads="1"/>
          </p:cNvSpPr>
          <p:nvPr/>
        </p:nvSpPr>
        <p:spPr bwMode="auto">
          <a:xfrm>
            <a:off x="136525" y="6547909"/>
            <a:ext cx="819150" cy="244475"/>
          </a:xfrm>
          <a:prstGeom prst="rect">
            <a:avLst/>
          </a:prstGeom>
          <a:noFill/>
          <a:ln w="9525">
            <a:noFill/>
            <a:miter lim="800000"/>
            <a:headEnd/>
            <a:tailEnd/>
          </a:ln>
          <a:effectLst/>
        </p:spPr>
        <p:txBody>
          <a:bodyPr>
            <a:spAutoFit/>
          </a:bodyPr>
          <a:lstStyle/>
          <a:p>
            <a:pPr>
              <a:defRPr/>
            </a:pPr>
            <a:fld id="{5073B0C2-833C-4049-9244-41733BBAE632}" type="slidenum">
              <a:rPr lang="en-US" sz="1000"/>
              <a:pPr>
                <a:defRPr/>
              </a:pPr>
              <a:t>‹#›</a:t>
            </a:fld>
            <a:endParaRPr lang="en-US" sz="1000" dirty="0"/>
          </a:p>
        </p:txBody>
      </p:sp>
      <p:sp>
        <p:nvSpPr>
          <p:cNvPr id="16" name="Rectangle 15"/>
          <p:cNvSpPr>
            <a:spLocks noChangeArrowheads="1"/>
          </p:cNvSpPr>
          <p:nvPr/>
        </p:nvSpPr>
        <p:spPr bwMode="auto">
          <a:xfrm rot="5400000">
            <a:off x="7324723" y="6315087"/>
            <a:ext cx="466725" cy="619122"/>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sp>
        <p:nvSpPr>
          <p:cNvPr id="17" name="Rectangle 16"/>
          <p:cNvSpPr>
            <a:spLocks noChangeArrowheads="1"/>
          </p:cNvSpPr>
          <p:nvPr/>
        </p:nvSpPr>
        <p:spPr bwMode="auto">
          <a:xfrm rot="16200000">
            <a:off x="8591551" y="6305550"/>
            <a:ext cx="466725" cy="638173"/>
          </a:xfrm>
          <a:prstGeom prst="rect">
            <a:avLst/>
          </a:prstGeom>
          <a:gradFill rotWithShape="1">
            <a:gsLst>
              <a:gs pos="6000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dirty="0"/>
          </a:p>
        </p:txBody>
      </p:sp>
      <p:sp>
        <p:nvSpPr>
          <p:cNvPr id="18" name="Rectangle 17"/>
          <p:cNvSpPr>
            <a:spLocks noChangeArrowheads="1"/>
          </p:cNvSpPr>
          <p:nvPr/>
        </p:nvSpPr>
        <p:spPr bwMode="auto">
          <a:xfrm rot="5400000">
            <a:off x="8129586" y="6091238"/>
            <a:ext cx="466725" cy="1066799"/>
          </a:xfrm>
          <a:prstGeom prst="rect">
            <a:avLst/>
          </a:prstGeom>
          <a:solidFill>
            <a:schemeClr val="bg1"/>
          </a:solidFill>
          <a:ln w="12700" algn="ctr">
            <a:noFill/>
            <a:miter lim="800000"/>
            <a:headEnd/>
            <a:tailEnd/>
          </a:ln>
          <a:effectLst/>
        </p:spPr>
        <p:txBody>
          <a:bodyPr wrap="none" anchor="ctr"/>
          <a:lstStyle/>
          <a:p>
            <a:pPr>
              <a:defRPr/>
            </a:pPr>
            <a:endParaRPr lang="en-US"/>
          </a:p>
        </p:txBody>
      </p:sp>
      <p:pic>
        <p:nvPicPr>
          <p:cNvPr id="19" name="Picture 8" descr="ILLUMINA_LOGO_RGB_new"/>
          <p:cNvPicPr>
            <a:picLocks noChangeAspect="1" noChangeArrowheads="1"/>
          </p:cNvPicPr>
          <p:nvPr/>
        </p:nvPicPr>
        <p:blipFill>
          <a:blip r:embed="rId7" cstate="screen"/>
          <a:srcRect/>
          <a:stretch>
            <a:fillRect/>
          </a:stretch>
        </p:blipFill>
        <p:spPr bwMode="auto">
          <a:xfrm>
            <a:off x="7854950" y="6550025"/>
            <a:ext cx="914400" cy="207282"/>
          </a:xfrm>
          <a:prstGeom prst="rect">
            <a:avLst/>
          </a:prstGeom>
          <a:noFill/>
          <a:ln w="9525">
            <a:noFill/>
            <a:miter lim="800000"/>
            <a:headEnd/>
            <a:tailEnd/>
          </a:ln>
        </p:spPr>
      </p:pic>
      <p:sp>
        <p:nvSpPr>
          <p:cNvPr id="10"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cSld>
  <p:clrMap bg1="lt1" tx1="dk1" bg2="lt2" tx2="dk2" accent1="accent1" accent2="accent2" accent3="accent3" accent4="accent4" accent5="accent5" accent6="accent6" hlink="hlink" folHlink="folHlink"/>
  <p:sldLayoutIdLst>
    <p:sldLayoutId id="2147483734" r:id="rId1"/>
    <p:sldLayoutId id="2147483742" r:id="rId2"/>
    <p:sldLayoutId id="2147483751" r:id="rId3"/>
    <p:sldLayoutId id="2147483752" r:id="rId4"/>
  </p:sldLayoutIdLst>
  <p:transition spd="med">
    <p:wipe dir="r"/>
  </p:transition>
  <p:timing>
    <p:tnLst>
      <p:par>
        <p:cTn id="1" dur="indefinite" restart="never" nodeType="tmRoot"/>
      </p:par>
    </p:tnLst>
  </p:timing>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defRPr>
      </a:lvl2pPr>
      <a:lvl3pPr algn="l" rtl="0" eaLnBrk="0" fontAlgn="base" hangingPunct="0">
        <a:spcBef>
          <a:spcPct val="0"/>
        </a:spcBef>
        <a:spcAft>
          <a:spcPct val="0"/>
        </a:spcAft>
        <a:defRPr sz="2400" b="1">
          <a:solidFill>
            <a:schemeClr val="tx1"/>
          </a:solidFill>
          <a:latin typeface="Arial" charset="0"/>
        </a:defRPr>
      </a:lvl3pPr>
      <a:lvl4pPr algn="l" rtl="0" eaLnBrk="0" fontAlgn="base" hangingPunct="0">
        <a:spcBef>
          <a:spcPct val="0"/>
        </a:spcBef>
        <a:spcAft>
          <a:spcPct val="0"/>
        </a:spcAft>
        <a:defRPr sz="2400" b="1">
          <a:solidFill>
            <a:schemeClr val="tx1"/>
          </a:solidFill>
          <a:latin typeface="Arial" charset="0"/>
        </a:defRPr>
      </a:lvl4pPr>
      <a:lvl5pPr algn="l" rtl="0" eaLnBrk="0" fontAlgn="base" hangingPunct="0">
        <a:spcBef>
          <a:spcPct val="0"/>
        </a:spcBef>
        <a:spcAft>
          <a:spcPct val="0"/>
        </a:spcAft>
        <a:defRPr sz="2400" b="1">
          <a:solidFill>
            <a:schemeClr val="tx1"/>
          </a:solidFill>
          <a:latin typeface="Arial" charset="0"/>
        </a:defRPr>
      </a:lvl5pPr>
      <a:lvl6pPr marL="457200" algn="l" rtl="0" fontAlgn="base">
        <a:spcBef>
          <a:spcPct val="0"/>
        </a:spcBef>
        <a:spcAft>
          <a:spcPct val="0"/>
        </a:spcAft>
        <a:defRPr sz="2400" b="1">
          <a:solidFill>
            <a:schemeClr val="tx1"/>
          </a:solidFill>
          <a:latin typeface="Arial" charset="0"/>
        </a:defRPr>
      </a:lvl6pPr>
      <a:lvl7pPr marL="914400" algn="l" rtl="0" fontAlgn="base">
        <a:spcBef>
          <a:spcPct val="0"/>
        </a:spcBef>
        <a:spcAft>
          <a:spcPct val="0"/>
        </a:spcAft>
        <a:defRPr sz="2400" b="1">
          <a:solidFill>
            <a:schemeClr val="tx1"/>
          </a:solidFill>
          <a:latin typeface="Arial" charset="0"/>
        </a:defRPr>
      </a:lvl7pPr>
      <a:lvl8pPr marL="1371600" algn="l" rtl="0" fontAlgn="base">
        <a:spcBef>
          <a:spcPct val="0"/>
        </a:spcBef>
        <a:spcAft>
          <a:spcPct val="0"/>
        </a:spcAft>
        <a:defRPr sz="2400" b="1">
          <a:solidFill>
            <a:schemeClr val="tx1"/>
          </a:solidFill>
          <a:latin typeface="Arial" charset="0"/>
        </a:defRPr>
      </a:lvl8pPr>
      <a:lvl9pPr marL="1828800" algn="l" rtl="0" fontAlgn="base">
        <a:spcBef>
          <a:spcPct val="0"/>
        </a:spcBef>
        <a:spcAft>
          <a:spcPct val="0"/>
        </a:spcAft>
        <a:defRPr sz="2400" b="1">
          <a:solidFill>
            <a:schemeClr val="tx1"/>
          </a:solidFill>
          <a:latin typeface="Arial" charset="0"/>
        </a:defRPr>
      </a:lvl9pPr>
    </p:titleStyle>
    <p:bodyStyle>
      <a:lvl1pPr marL="234950" indent="-234950" algn="l" rtl="0" eaLnBrk="0" fontAlgn="base" hangingPunct="0">
        <a:spcBef>
          <a:spcPct val="50000"/>
        </a:spcBef>
        <a:spcAft>
          <a:spcPct val="0"/>
        </a:spcAft>
        <a:buClr>
          <a:srgbClr val="F89D21"/>
        </a:buClr>
        <a:buSzPct val="60000"/>
        <a:buBlip>
          <a:blip r:embed="rId8"/>
        </a:buBlip>
        <a:defRPr>
          <a:solidFill>
            <a:schemeClr val="tx1"/>
          </a:solidFill>
          <a:latin typeface="+mn-lt"/>
          <a:ea typeface="+mn-ea"/>
          <a:cs typeface="+mn-cs"/>
        </a:defRPr>
      </a:lvl1pPr>
      <a:lvl2pPr marL="692150" indent="-234950" algn="l" rtl="0" eaLnBrk="0" fontAlgn="base" hangingPunct="0">
        <a:spcBef>
          <a:spcPct val="20000"/>
        </a:spcBef>
        <a:spcAft>
          <a:spcPct val="0"/>
        </a:spcAft>
        <a:buClr>
          <a:schemeClr val="tx1"/>
        </a:buClr>
        <a:buFont typeface="Arial" charset="0"/>
        <a:buChar char="–"/>
        <a:defRPr sz="1600">
          <a:solidFill>
            <a:schemeClr val="tx1"/>
          </a:solidFill>
          <a:latin typeface="+mn-lt"/>
        </a:defRPr>
      </a:lvl2pPr>
      <a:lvl3pPr marL="1149350" indent="-234950" algn="l" rtl="0" eaLnBrk="0" fontAlgn="base" hangingPunct="0">
        <a:spcBef>
          <a:spcPct val="20000"/>
        </a:spcBef>
        <a:spcAft>
          <a:spcPct val="0"/>
        </a:spcAft>
        <a:buClr>
          <a:schemeClr val="tx1"/>
        </a:buClr>
        <a:buSzPct val="80000"/>
        <a:buFont typeface="Wingdings" pitchFamily="2" charset="2"/>
        <a:buChar char="§"/>
        <a:defRPr sz="1400">
          <a:solidFill>
            <a:schemeClr val="tx1"/>
          </a:solidFill>
          <a:latin typeface="+mn-lt"/>
        </a:defRPr>
      </a:lvl3pPr>
      <a:lvl4pPr marL="1606550" indent="-234950" algn="l" rtl="0" eaLnBrk="0" fontAlgn="base" hangingPunct="0">
        <a:spcBef>
          <a:spcPct val="20000"/>
        </a:spcBef>
        <a:spcAft>
          <a:spcPct val="0"/>
        </a:spcAft>
        <a:buClr>
          <a:schemeClr val="tx1"/>
        </a:buClr>
        <a:buSzPct val="80000"/>
        <a:buFont typeface="Arial" charset="0"/>
        <a:buChar char="–"/>
        <a:defRPr sz="1200">
          <a:solidFill>
            <a:schemeClr val="tx1"/>
          </a:solidFill>
          <a:latin typeface="+mn-lt"/>
        </a:defRPr>
      </a:lvl4pPr>
      <a:lvl5pPr marL="2063750" indent="-234950" algn="l" rtl="0" eaLnBrk="0" fontAlgn="base" hangingPunct="0">
        <a:spcBef>
          <a:spcPct val="20000"/>
        </a:spcBef>
        <a:spcAft>
          <a:spcPct val="0"/>
        </a:spcAft>
        <a:buClr>
          <a:srgbClr val="535353"/>
        </a:buClr>
        <a:buFont typeface="Arial" charset="0"/>
        <a:buChar char="-"/>
        <a:defRPr sz="1200">
          <a:solidFill>
            <a:schemeClr val="tx1"/>
          </a:solidFill>
          <a:latin typeface="+mn-lt"/>
        </a:defRPr>
      </a:lvl5pPr>
      <a:lvl6pPr marL="2520950" indent="-234950" algn="l" rtl="0" fontAlgn="base">
        <a:spcBef>
          <a:spcPct val="20000"/>
        </a:spcBef>
        <a:spcAft>
          <a:spcPct val="0"/>
        </a:spcAft>
        <a:buClr>
          <a:srgbClr val="535353"/>
        </a:buClr>
        <a:buFont typeface="Arial" charset="0"/>
        <a:buChar char="-"/>
        <a:defRPr sz="1200">
          <a:solidFill>
            <a:schemeClr val="tx1"/>
          </a:solidFill>
          <a:latin typeface="+mn-lt"/>
        </a:defRPr>
      </a:lvl6pPr>
      <a:lvl7pPr marL="2978150" indent="-234950" algn="l" rtl="0" fontAlgn="base">
        <a:spcBef>
          <a:spcPct val="20000"/>
        </a:spcBef>
        <a:spcAft>
          <a:spcPct val="0"/>
        </a:spcAft>
        <a:buClr>
          <a:srgbClr val="535353"/>
        </a:buClr>
        <a:buFont typeface="Arial" charset="0"/>
        <a:buChar char="-"/>
        <a:defRPr sz="1200">
          <a:solidFill>
            <a:schemeClr val="tx1"/>
          </a:solidFill>
          <a:latin typeface="+mn-lt"/>
        </a:defRPr>
      </a:lvl7pPr>
      <a:lvl8pPr marL="3435350" indent="-234950" algn="l" rtl="0" fontAlgn="base">
        <a:spcBef>
          <a:spcPct val="20000"/>
        </a:spcBef>
        <a:spcAft>
          <a:spcPct val="0"/>
        </a:spcAft>
        <a:buClr>
          <a:srgbClr val="535353"/>
        </a:buClr>
        <a:buFont typeface="Arial" charset="0"/>
        <a:buChar char="-"/>
        <a:defRPr sz="1200">
          <a:solidFill>
            <a:schemeClr val="tx1"/>
          </a:solidFill>
          <a:latin typeface="+mn-lt"/>
        </a:defRPr>
      </a:lvl8pPr>
      <a:lvl9pPr marL="3892550" indent="-234950" algn="l" rtl="0" fontAlgn="base">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10312" y="1435608"/>
            <a:ext cx="8595360" cy="48828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3" name="Picture 12" descr="seqBar.jpg"/>
          <p:cNvPicPr>
            <a:picLocks noChangeAspect="1"/>
          </p:cNvPicPr>
          <p:nvPr/>
        </p:nvPicPr>
        <p:blipFill>
          <a:blip r:embed="rId6" cstate="screen"/>
          <a:stretch>
            <a:fillRect/>
          </a:stretch>
        </p:blipFill>
        <p:spPr>
          <a:xfrm>
            <a:off x="0" y="6438900"/>
            <a:ext cx="9144000" cy="419100"/>
          </a:xfrm>
          <a:prstGeom prst="rect">
            <a:avLst/>
          </a:prstGeom>
        </p:spPr>
      </p:pic>
      <p:sp>
        <p:nvSpPr>
          <p:cNvPr id="14" name="Text Box 4"/>
          <p:cNvSpPr txBox="1">
            <a:spLocks noChangeArrowheads="1"/>
          </p:cNvSpPr>
          <p:nvPr/>
        </p:nvSpPr>
        <p:spPr bwMode="auto">
          <a:xfrm>
            <a:off x="136525" y="6547909"/>
            <a:ext cx="819150" cy="244475"/>
          </a:xfrm>
          <a:prstGeom prst="rect">
            <a:avLst/>
          </a:prstGeom>
          <a:noFill/>
          <a:ln w="9525">
            <a:noFill/>
            <a:miter lim="800000"/>
            <a:headEnd/>
            <a:tailEnd/>
          </a:ln>
          <a:effectLst/>
        </p:spPr>
        <p:txBody>
          <a:bodyPr>
            <a:spAutoFit/>
          </a:bodyPr>
          <a:lstStyle/>
          <a:p>
            <a:pPr>
              <a:defRPr/>
            </a:pPr>
            <a:fld id="{5073B0C2-833C-4049-9244-41733BBAE632}" type="slidenum">
              <a:rPr lang="en-US" sz="1000"/>
              <a:pPr>
                <a:defRPr/>
              </a:pPr>
              <a:t>‹#›</a:t>
            </a:fld>
            <a:endParaRPr lang="en-US" sz="1000" dirty="0"/>
          </a:p>
        </p:txBody>
      </p:sp>
      <p:sp>
        <p:nvSpPr>
          <p:cNvPr id="15" name="Rectangle 14"/>
          <p:cNvSpPr>
            <a:spLocks noChangeArrowheads="1"/>
          </p:cNvSpPr>
          <p:nvPr/>
        </p:nvSpPr>
        <p:spPr bwMode="auto">
          <a:xfrm rot="5400000">
            <a:off x="7324723" y="6315087"/>
            <a:ext cx="466725" cy="619122"/>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sp>
        <p:nvSpPr>
          <p:cNvPr id="16" name="Rectangle 15"/>
          <p:cNvSpPr>
            <a:spLocks noChangeArrowheads="1"/>
          </p:cNvSpPr>
          <p:nvPr/>
        </p:nvSpPr>
        <p:spPr bwMode="auto">
          <a:xfrm rot="16200000">
            <a:off x="8591551" y="6305550"/>
            <a:ext cx="466725" cy="638173"/>
          </a:xfrm>
          <a:prstGeom prst="rect">
            <a:avLst/>
          </a:prstGeom>
          <a:gradFill rotWithShape="1">
            <a:gsLst>
              <a:gs pos="6000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dirty="0"/>
          </a:p>
        </p:txBody>
      </p:sp>
      <p:sp>
        <p:nvSpPr>
          <p:cNvPr id="17" name="Rectangle 16"/>
          <p:cNvSpPr>
            <a:spLocks noChangeArrowheads="1"/>
          </p:cNvSpPr>
          <p:nvPr/>
        </p:nvSpPr>
        <p:spPr bwMode="auto">
          <a:xfrm rot="5400000">
            <a:off x="8129586" y="6091238"/>
            <a:ext cx="466725" cy="1066799"/>
          </a:xfrm>
          <a:prstGeom prst="rect">
            <a:avLst/>
          </a:prstGeom>
          <a:solidFill>
            <a:schemeClr val="bg1"/>
          </a:solidFill>
          <a:ln w="12700" algn="ctr">
            <a:noFill/>
            <a:miter lim="800000"/>
            <a:headEnd/>
            <a:tailEnd/>
          </a:ln>
          <a:effectLst/>
        </p:spPr>
        <p:txBody>
          <a:bodyPr wrap="none" anchor="ctr"/>
          <a:lstStyle/>
          <a:p>
            <a:pPr>
              <a:defRPr/>
            </a:pPr>
            <a:endParaRPr lang="en-US"/>
          </a:p>
        </p:txBody>
      </p:sp>
      <p:pic>
        <p:nvPicPr>
          <p:cNvPr id="18" name="Picture 8" descr="ILLUMINA_LOGO_RGB_new"/>
          <p:cNvPicPr>
            <a:picLocks noChangeAspect="1" noChangeArrowheads="1"/>
          </p:cNvPicPr>
          <p:nvPr/>
        </p:nvPicPr>
        <p:blipFill>
          <a:blip r:embed="rId7" cstate="screen"/>
          <a:srcRect/>
          <a:stretch>
            <a:fillRect/>
          </a:stretch>
        </p:blipFill>
        <p:spPr bwMode="auto">
          <a:xfrm>
            <a:off x="7854950" y="6550025"/>
            <a:ext cx="914400" cy="207282"/>
          </a:xfrm>
          <a:prstGeom prst="rect">
            <a:avLst/>
          </a:prstGeom>
          <a:noFill/>
          <a:ln w="9525">
            <a:noFill/>
            <a:miter lim="800000"/>
            <a:headEnd/>
            <a:tailEnd/>
          </a:ln>
        </p:spPr>
      </p:pic>
      <p:sp>
        <p:nvSpPr>
          <p:cNvPr id="10"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736" r:id="rId1"/>
    <p:sldLayoutId id="2147483743" r:id="rId2"/>
    <p:sldLayoutId id="2147483753" r:id="rId3"/>
    <p:sldLayoutId id="2147483754" r:id="rId4"/>
  </p:sldLayoutIdLst>
  <p:transition spd="med">
    <p:wipe dir="r"/>
  </p:transition>
  <p:timing>
    <p:tnLst>
      <p:par>
        <p:cTn id="1" dur="indefinite" restart="never" nodeType="tmRoot"/>
      </p:par>
    </p:tnLst>
  </p:timing>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defRPr>
      </a:lvl2pPr>
      <a:lvl3pPr algn="l" rtl="0" eaLnBrk="0" fontAlgn="base" hangingPunct="0">
        <a:spcBef>
          <a:spcPct val="0"/>
        </a:spcBef>
        <a:spcAft>
          <a:spcPct val="0"/>
        </a:spcAft>
        <a:defRPr sz="2400" b="1">
          <a:solidFill>
            <a:schemeClr val="tx1"/>
          </a:solidFill>
          <a:latin typeface="Arial" charset="0"/>
        </a:defRPr>
      </a:lvl3pPr>
      <a:lvl4pPr algn="l" rtl="0" eaLnBrk="0" fontAlgn="base" hangingPunct="0">
        <a:spcBef>
          <a:spcPct val="0"/>
        </a:spcBef>
        <a:spcAft>
          <a:spcPct val="0"/>
        </a:spcAft>
        <a:defRPr sz="2400" b="1">
          <a:solidFill>
            <a:schemeClr val="tx1"/>
          </a:solidFill>
          <a:latin typeface="Arial" charset="0"/>
        </a:defRPr>
      </a:lvl4pPr>
      <a:lvl5pPr algn="l" rtl="0" eaLnBrk="0" fontAlgn="base" hangingPunct="0">
        <a:spcBef>
          <a:spcPct val="0"/>
        </a:spcBef>
        <a:spcAft>
          <a:spcPct val="0"/>
        </a:spcAft>
        <a:defRPr sz="2400" b="1">
          <a:solidFill>
            <a:schemeClr val="tx1"/>
          </a:solidFill>
          <a:latin typeface="Arial" charset="0"/>
        </a:defRPr>
      </a:lvl5pPr>
      <a:lvl6pPr marL="457200" algn="l" rtl="0" fontAlgn="base">
        <a:spcBef>
          <a:spcPct val="0"/>
        </a:spcBef>
        <a:spcAft>
          <a:spcPct val="0"/>
        </a:spcAft>
        <a:defRPr sz="2400" b="1">
          <a:solidFill>
            <a:schemeClr val="tx1"/>
          </a:solidFill>
          <a:latin typeface="Arial" charset="0"/>
        </a:defRPr>
      </a:lvl6pPr>
      <a:lvl7pPr marL="914400" algn="l" rtl="0" fontAlgn="base">
        <a:spcBef>
          <a:spcPct val="0"/>
        </a:spcBef>
        <a:spcAft>
          <a:spcPct val="0"/>
        </a:spcAft>
        <a:defRPr sz="2400" b="1">
          <a:solidFill>
            <a:schemeClr val="tx1"/>
          </a:solidFill>
          <a:latin typeface="Arial" charset="0"/>
        </a:defRPr>
      </a:lvl7pPr>
      <a:lvl8pPr marL="1371600" algn="l" rtl="0" fontAlgn="base">
        <a:spcBef>
          <a:spcPct val="0"/>
        </a:spcBef>
        <a:spcAft>
          <a:spcPct val="0"/>
        </a:spcAft>
        <a:defRPr sz="2400" b="1">
          <a:solidFill>
            <a:schemeClr val="tx1"/>
          </a:solidFill>
          <a:latin typeface="Arial" charset="0"/>
        </a:defRPr>
      </a:lvl8pPr>
      <a:lvl9pPr marL="1828800" algn="l" rtl="0" fontAlgn="base">
        <a:spcBef>
          <a:spcPct val="0"/>
        </a:spcBef>
        <a:spcAft>
          <a:spcPct val="0"/>
        </a:spcAft>
        <a:defRPr sz="2400" b="1">
          <a:solidFill>
            <a:schemeClr val="tx1"/>
          </a:solidFill>
          <a:latin typeface="Arial" charset="0"/>
        </a:defRPr>
      </a:lvl9pPr>
    </p:titleStyle>
    <p:bodyStyle>
      <a:lvl1pPr marL="234950" indent="-234950" algn="l" rtl="0" eaLnBrk="0" fontAlgn="base" hangingPunct="0">
        <a:spcBef>
          <a:spcPct val="50000"/>
        </a:spcBef>
        <a:spcAft>
          <a:spcPct val="0"/>
        </a:spcAft>
        <a:buClr>
          <a:srgbClr val="F89D21"/>
        </a:buClr>
        <a:buSzPct val="60000"/>
        <a:buBlip>
          <a:blip r:embed="rId8"/>
        </a:buBlip>
        <a:defRPr>
          <a:solidFill>
            <a:schemeClr val="tx1"/>
          </a:solidFill>
          <a:latin typeface="+mn-lt"/>
          <a:ea typeface="+mn-ea"/>
          <a:cs typeface="+mn-cs"/>
        </a:defRPr>
      </a:lvl1pPr>
      <a:lvl2pPr marL="692150" indent="-234950" algn="l" rtl="0" eaLnBrk="0" fontAlgn="base" hangingPunct="0">
        <a:spcBef>
          <a:spcPct val="20000"/>
        </a:spcBef>
        <a:spcAft>
          <a:spcPct val="0"/>
        </a:spcAft>
        <a:buClr>
          <a:schemeClr val="tx1"/>
        </a:buClr>
        <a:buFont typeface="Arial" charset="0"/>
        <a:buChar char="–"/>
        <a:defRPr sz="1600">
          <a:solidFill>
            <a:schemeClr val="tx1"/>
          </a:solidFill>
          <a:latin typeface="+mn-lt"/>
        </a:defRPr>
      </a:lvl2pPr>
      <a:lvl3pPr marL="1149350" indent="-234950" algn="l" rtl="0" eaLnBrk="0" fontAlgn="base" hangingPunct="0">
        <a:spcBef>
          <a:spcPct val="20000"/>
        </a:spcBef>
        <a:spcAft>
          <a:spcPct val="0"/>
        </a:spcAft>
        <a:buClr>
          <a:schemeClr val="tx1"/>
        </a:buClr>
        <a:buSzPct val="80000"/>
        <a:buFont typeface="Wingdings" pitchFamily="2" charset="2"/>
        <a:buChar char="§"/>
        <a:defRPr sz="1400">
          <a:solidFill>
            <a:schemeClr val="tx1"/>
          </a:solidFill>
          <a:latin typeface="+mn-lt"/>
        </a:defRPr>
      </a:lvl3pPr>
      <a:lvl4pPr marL="1606550" indent="-234950" algn="l" rtl="0" eaLnBrk="0" fontAlgn="base" hangingPunct="0">
        <a:spcBef>
          <a:spcPct val="20000"/>
        </a:spcBef>
        <a:spcAft>
          <a:spcPct val="0"/>
        </a:spcAft>
        <a:buClr>
          <a:schemeClr val="tx1"/>
        </a:buClr>
        <a:buSzPct val="80000"/>
        <a:buFont typeface="Arial" charset="0"/>
        <a:buChar char="–"/>
        <a:defRPr sz="1200">
          <a:solidFill>
            <a:schemeClr val="tx1"/>
          </a:solidFill>
          <a:latin typeface="+mn-lt"/>
        </a:defRPr>
      </a:lvl4pPr>
      <a:lvl5pPr marL="2063750" indent="-234950" algn="l" rtl="0" eaLnBrk="0" fontAlgn="base" hangingPunct="0">
        <a:spcBef>
          <a:spcPct val="20000"/>
        </a:spcBef>
        <a:spcAft>
          <a:spcPct val="0"/>
        </a:spcAft>
        <a:buClr>
          <a:srgbClr val="535353"/>
        </a:buClr>
        <a:buFont typeface="Arial" charset="0"/>
        <a:buChar char="-"/>
        <a:defRPr sz="1200">
          <a:solidFill>
            <a:schemeClr val="tx1"/>
          </a:solidFill>
          <a:latin typeface="+mn-lt"/>
        </a:defRPr>
      </a:lvl5pPr>
      <a:lvl6pPr marL="2520950" indent="-234950" algn="l" rtl="0" fontAlgn="base">
        <a:spcBef>
          <a:spcPct val="20000"/>
        </a:spcBef>
        <a:spcAft>
          <a:spcPct val="0"/>
        </a:spcAft>
        <a:buClr>
          <a:srgbClr val="535353"/>
        </a:buClr>
        <a:buFont typeface="Arial" charset="0"/>
        <a:buChar char="-"/>
        <a:defRPr sz="1200">
          <a:solidFill>
            <a:schemeClr val="tx1"/>
          </a:solidFill>
          <a:latin typeface="+mn-lt"/>
        </a:defRPr>
      </a:lvl6pPr>
      <a:lvl7pPr marL="2978150" indent="-234950" algn="l" rtl="0" fontAlgn="base">
        <a:spcBef>
          <a:spcPct val="20000"/>
        </a:spcBef>
        <a:spcAft>
          <a:spcPct val="0"/>
        </a:spcAft>
        <a:buClr>
          <a:srgbClr val="535353"/>
        </a:buClr>
        <a:buFont typeface="Arial" charset="0"/>
        <a:buChar char="-"/>
        <a:defRPr sz="1200">
          <a:solidFill>
            <a:schemeClr val="tx1"/>
          </a:solidFill>
          <a:latin typeface="+mn-lt"/>
        </a:defRPr>
      </a:lvl7pPr>
      <a:lvl8pPr marL="3435350" indent="-234950" algn="l" rtl="0" fontAlgn="base">
        <a:spcBef>
          <a:spcPct val="20000"/>
        </a:spcBef>
        <a:spcAft>
          <a:spcPct val="0"/>
        </a:spcAft>
        <a:buClr>
          <a:srgbClr val="535353"/>
        </a:buClr>
        <a:buFont typeface="Arial" charset="0"/>
        <a:buChar char="-"/>
        <a:defRPr sz="1200">
          <a:solidFill>
            <a:schemeClr val="tx1"/>
          </a:solidFill>
          <a:latin typeface="+mn-lt"/>
        </a:defRPr>
      </a:lvl8pPr>
      <a:lvl9pPr marL="3892550" indent="-234950" algn="l" rtl="0" fontAlgn="base">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bwMode="auto">
          <a:xfrm>
            <a:off x="210312" y="1435608"/>
            <a:ext cx="8101012" cy="454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3" name="Picture 12" descr="seqBar.jpg"/>
          <p:cNvPicPr>
            <a:picLocks noChangeAspect="1"/>
          </p:cNvPicPr>
          <p:nvPr/>
        </p:nvPicPr>
        <p:blipFill>
          <a:blip r:embed="rId6" cstate="screen"/>
          <a:stretch>
            <a:fillRect/>
          </a:stretch>
        </p:blipFill>
        <p:spPr>
          <a:xfrm>
            <a:off x="0" y="6438900"/>
            <a:ext cx="9144000" cy="419100"/>
          </a:xfrm>
          <a:prstGeom prst="rect">
            <a:avLst/>
          </a:prstGeom>
        </p:spPr>
      </p:pic>
      <p:sp>
        <p:nvSpPr>
          <p:cNvPr id="14" name="Text Box 4"/>
          <p:cNvSpPr txBox="1">
            <a:spLocks noChangeArrowheads="1"/>
          </p:cNvSpPr>
          <p:nvPr/>
        </p:nvSpPr>
        <p:spPr bwMode="auto">
          <a:xfrm>
            <a:off x="136525" y="6547909"/>
            <a:ext cx="819150" cy="244475"/>
          </a:xfrm>
          <a:prstGeom prst="rect">
            <a:avLst/>
          </a:prstGeom>
          <a:noFill/>
          <a:ln w="9525">
            <a:noFill/>
            <a:miter lim="800000"/>
            <a:headEnd/>
            <a:tailEnd/>
          </a:ln>
          <a:effectLst/>
        </p:spPr>
        <p:txBody>
          <a:bodyPr>
            <a:spAutoFit/>
          </a:bodyPr>
          <a:lstStyle/>
          <a:p>
            <a:pPr>
              <a:defRPr/>
            </a:pPr>
            <a:fld id="{5073B0C2-833C-4049-9244-41733BBAE632}" type="slidenum">
              <a:rPr lang="en-US" sz="1000"/>
              <a:pPr>
                <a:defRPr/>
              </a:pPr>
              <a:t>‹#›</a:t>
            </a:fld>
            <a:endParaRPr lang="en-US" sz="1000" dirty="0"/>
          </a:p>
        </p:txBody>
      </p:sp>
      <p:sp>
        <p:nvSpPr>
          <p:cNvPr id="15" name="Rectangle 14"/>
          <p:cNvSpPr>
            <a:spLocks noChangeArrowheads="1"/>
          </p:cNvSpPr>
          <p:nvPr/>
        </p:nvSpPr>
        <p:spPr bwMode="auto">
          <a:xfrm rot="5400000">
            <a:off x="7324723" y="6315087"/>
            <a:ext cx="466725" cy="619122"/>
          </a:xfrm>
          <a:prstGeom prst="rect">
            <a:avLst/>
          </a:prstGeom>
          <a:gradFill rotWithShape="1">
            <a:gsLst>
              <a:gs pos="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a:p>
        </p:txBody>
      </p:sp>
      <p:sp>
        <p:nvSpPr>
          <p:cNvPr id="16" name="Rectangle 15"/>
          <p:cNvSpPr>
            <a:spLocks noChangeArrowheads="1"/>
          </p:cNvSpPr>
          <p:nvPr/>
        </p:nvSpPr>
        <p:spPr bwMode="auto">
          <a:xfrm rot="16200000">
            <a:off x="8591551" y="6305550"/>
            <a:ext cx="466725" cy="638173"/>
          </a:xfrm>
          <a:prstGeom prst="rect">
            <a:avLst/>
          </a:prstGeom>
          <a:gradFill rotWithShape="1">
            <a:gsLst>
              <a:gs pos="60000">
                <a:schemeClr val="bg1">
                  <a:gamma/>
                  <a:tint val="0"/>
                  <a:invGamma/>
                </a:schemeClr>
              </a:gs>
              <a:gs pos="100000">
                <a:schemeClr val="bg1">
                  <a:alpha val="0"/>
                </a:schemeClr>
              </a:gs>
            </a:gsLst>
            <a:lin ang="5400000" scaled="1"/>
          </a:gradFill>
          <a:ln w="12700" algn="ctr">
            <a:noFill/>
            <a:miter lim="800000"/>
            <a:headEnd/>
            <a:tailEnd/>
          </a:ln>
          <a:effectLst/>
        </p:spPr>
        <p:txBody>
          <a:bodyPr wrap="none" anchor="ctr"/>
          <a:lstStyle/>
          <a:p>
            <a:pPr>
              <a:defRPr/>
            </a:pPr>
            <a:endParaRPr lang="en-US" dirty="0"/>
          </a:p>
        </p:txBody>
      </p:sp>
      <p:sp>
        <p:nvSpPr>
          <p:cNvPr id="17" name="Rectangle 16"/>
          <p:cNvSpPr>
            <a:spLocks noChangeArrowheads="1"/>
          </p:cNvSpPr>
          <p:nvPr/>
        </p:nvSpPr>
        <p:spPr bwMode="auto">
          <a:xfrm rot="5400000">
            <a:off x="8129586" y="6091238"/>
            <a:ext cx="466725" cy="1066799"/>
          </a:xfrm>
          <a:prstGeom prst="rect">
            <a:avLst/>
          </a:prstGeom>
          <a:solidFill>
            <a:schemeClr val="bg1"/>
          </a:solidFill>
          <a:ln w="12700" algn="ctr">
            <a:noFill/>
            <a:miter lim="800000"/>
            <a:headEnd/>
            <a:tailEnd/>
          </a:ln>
          <a:effectLst/>
        </p:spPr>
        <p:txBody>
          <a:bodyPr wrap="none" anchor="ctr"/>
          <a:lstStyle/>
          <a:p>
            <a:pPr>
              <a:defRPr/>
            </a:pPr>
            <a:endParaRPr lang="en-US"/>
          </a:p>
        </p:txBody>
      </p:sp>
      <p:pic>
        <p:nvPicPr>
          <p:cNvPr id="18" name="Picture 8" descr="ILLUMINA_LOGO_RGB_new"/>
          <p:cNvPicPr>
            <a:picLocks noChangeAspect="1" noChangeArrowheads="1"/>
          </p:cNvPicPr>
          <p:nvPr/>
        </p:nvPicPr>
        <p:blipFill>
          <a:blip r:embed="rId7" cstate="screen"/>
          <a:srcRect/>
          <a:stretch>
            <a:fillRect/>
          </a:stretch>
        </p:blipFill>
        <p:spPr bwMode="auto">
          <a:xfrm>
            <a:off x="7854950" y="6550025"/>
            <a:ext cx="914400" cy="207282"/>
          </a:xfrm>
          <a:prstGeom prst="rect">
            <a:avLst/>
          </a:prstGeom>
          <a:noFill/>
          <a:ln w="9525">
            <a:noFill/>
            <a:miter lim="800000"/>
            <a:headEnd/>
            <a:tailEnd/>
          </a:ln>
        </p:spPr>
      </p:pic>
      <p:sp>
        <p:nvSpPr>
          <p:cNvPr id="10" name="Rectangle 2"/>
          <p:cNvSpPr>
            <a:spLocks noGrp="1" noChangeArrowheads="1"/>
          </p:cNvSpPr>
          <p:nvPr>
            <p:ph type="title"/>
          </p:nvPr>
        </p:nvSpPr>
        <p:spPr bwMode="auto">
          <a:xfrm>
            <a:off x="210312" y="237744"/>
            <a:ext cx="8601075" cy="908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55" r:id="rId3"/>
    <p:sldLayoutId id="2147483756" r:id="rId4"/>
  </p:sldLayoutIdLst>
  <p:transition spd="med">
    <p:wipe dir="r"/>
  </p:transition>
  <p:timing>
    <p:tnLst>
      <p:par>
        <p:cTn id="1" dur="indefinite" restart="never" nodeType="tmRoot"/>
      </p:par>
    </p:tnLst>
  </p:timing>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Arial" charset="0"/>
        </a:defRPr>
      </a:lvl2pPr>
      <a:lvl3pPr algn="l" rtl="0" eaLnBrk="0" fontAlgn="base" hangingPunct="0">
        <a:spcBef>
          <a:spcPct val="0"/>
        </a:spcBef>
        <a:spcAft>
          <a:spcPct val="0"/>
        </a:spcAft>
        <a:defRPr sz="2400" b="1">
          <a:solidFill>
            <a:schemeClr val="tx1"/>
          </a:solidFill>
          <a:latin typeface="Arial" charset="0"/>
        </a:defRPr>
      </a:lvl3pPr>
      <a:lvl4pPr algn="l" rtl="0" eaLnBrk="0" fontAlgn="base" hangingPunct="0">
        <a:spcBef>
          <a:spcPct val="0"/>
        </a:spcBef>
        <a:spcAft>
          <a:spcPct val="0"/>
        </a:spcAft>
        <a:defRPr sz="2400" b="1">
          <a:solidFill>
            <a:schemeClr val="tx1"/>
          </a:solidFill>
          <a:latin typeface="Arial" charset="0"/>
        </a:defRPr>
      </a:lvl4pPr>
      <a:lvl5pPr algn="l" rtl="0" eaLnBrk="0" fontAlgn="base" hangingPunct="0">
        <a:spcBef>
          <a:spcPct val="0"/>
        </a:spcBef>
        <a:spcAft>
          <a:spcPct val="0"/>
        </a:spcAft>
        <a:defRPr sz="2400" b="1">
          <a:solidFill>
            <a:schemeClr val="tx1"/>
          </a:solidFill>
          <a:latin typeface="Arial" charset="0"/>
        </a:defRPr>
      </a:lvl5pPr>
      <a:lvl6pPr marL="457200" algn="l" rtl="0" fontAlgn="base">
        <a:spcBef>
          <a:spcPct val="0"/>
        </a:spcBef>
        <a:spcAft>
          <a:spcPct val="0"/>
        </a:spcAft>
        <a:defRPr sz="2400" b="1">
          <a:solidFill>
            <a:schemeClr val="tx1"/>
          </a:solidFill>
          <a:latin typeface="Arial" charset="0"/>
        </a:defRPr>
      </a:lvl6pPr>
      <a:lvl7pPr marL="914400" algn="l" rtl="0" fontAlgn="base">
        <a:spcBef>
          <a:spcPct val="0"/>
        </a:spcBef>
        <a:spcAft>
          <a:spcPct val="0"/>
        </a:spcAft>
        <a:defRPr sz="2400" b="1">
          <a:solidFill>
            <a:schemeClr val="tx1"/>
          </a:solidFill>
          <a:latin typeface="Arial" charset="0"/>
        </a:defRPr>
      </a:lvl7pPr>
      <a:lvl8pPr marL="1371600" algn="l" rtl="0" fontAlgn="base">
        <a:spcBef>
          <a:spcPct val="0"/>
        </a:spcBef>
        <a:spcAft>
          <a:spcPct val="0"/>
        </a:spcAft>
        <a:defRPr sz="2400" b="1">
          <a:solidFill>
            <a:schemeClr val="tx1"/>
          </a:solidFill>
          <a:latin typeface="Arial" charset="0"/>
        </a:defRPr>
      </a:lvl8pPr>
      <a:lvl9pPr marL="1828800" algn="l" rtl="0" fontAlgn="base">
        <a:spcBef>
          <a:spcPct val="0"/>
        </a:spcBef>
        <a:spcAft>
          <a:spcPct val="0"/>
        </a:spcAft>
        <a:defRPr sz="2400" b="1">
          <a:solidFill>
            <a:schemeClr val="tx1"/>
          </a:solidFill>
          <a:latin typeface="Arial" charset="0"/>
        </a:defRPr>
      </a:lvl9pPr>
    </p:titleStyle>
    <p:bodyStyle>
      <a:lvl1pPr marL="234950" indent="-234950" algn="l" rtl="0" eaLnBrk="0" fontAlgn="base" hangingPunct="0">
        <a:spcBef>
          <a:spcPct val="50000"/>
        </a:spcBef>
        <a:spcAft>
          <a:spcPct val="0"/>
        </a:spcAft>
        <a:buClr>
          <a:srgbClr val="F89D21"/>
        </a:buClr>
        <a:buSzPct val="60000"/>
        <a:buBlip>
          <a:blip r:embed="rId8"/>
        </a:buBlip>
        <a:defRPr>
          <a:solidFill>
            <a:schemeClr val="tx1"/>
          </a:solidFill>
          <a:latin typeface="+mn-lt"/>
          <a:ea typeface="+mn-ea"/>
          <a:cs typeface="+mn-cs"/>
        </a:defRPr>
      </a:lvl1pPr>
      <a:lvl2pPr marL="692150" indent="-234950" algn="l" rtl="0" eaLnBrk="0" fontAlgn="base" hangingPunct="0">
        <a:spcBef>
          <a:spcPct val="20000"/>
        </a:spcBef>
        <a:spcAft>
          <a:spcPct val="0"/>
        </a:spcAft>
        <a:buClr>
          <a:schemeClr val="tx1"/>
        </a:buClr>
        <a:buFont typeface="Arial" charset="0"/>
        <a:buChar char="–"/>
        <a:defRPr sz="1600">
          <a:solidFill>
            <a:schemeClr val="tx1"/>
          </a:solidFill>
          <a:latin typeface="+mn-lt"/>
        </a:defRPr>
      </a:lvl2pPr>
      <a:lvl3pPr marL="1149350" indent="-234950" algn="l" rtl="0" eaLnBrk="0" fontAlgn="base" hangingPunct="0">
        <a:spcBef>
          <a:spcPct val="20000"/>
        </a:spcBef>
        <a:spcAft>
          <a:spcPct val="0"/>
        </a:spcAft>
        <a:buClr>
          <a:schemeClr val="tx1"/>
        </a:buClr>
        <a:buSzPct val="80000"/>
        <a:buFont typeface="Wingdings" pitchFamily="2" charset="2"/>
        <a:buChar char="§"/>
        <a:defRPr sz="1400">
          <a:solidFill>
            <a:schemeClr val="tx1"/>
          </a:solidFill>
          <a:latin typeface="+mn-lt"/>
        </a:defRPr>
      </a:lvl3pPr>
      <a:lvl4pPr marL="1606550" indent="-234950" algn="l" rtl="0" eaLnBrk="0" fontAlgn="base" hangingPunct="0">
        <a:spcBef>
          <a:spcPct val="20000"/>
        </a:spcBef>
        <a:spcAft>
          <a:spcPct val="0"/>
        </a:spcAft>
        <a:buClr>
          <a:schemeClr val="tx1"/>
        </a:buClr>
        <a:buSzPct val="80000"/>
        <a:buFont typeface="Arial" charset="0"/>
        <a:buChar char="–"/>
        <a:defRPr sz="1200">
          <a:solidFill>
            <a:schemeClr val="tx1"/>
          </a:solidFill>
          <a:latin typeface="+mn-lt"/>
        </a:defRPr>
      </a:lvl4pPr>
      <a:lvl5pPr marL="2063750" indent="-234950" algn="l" rtl="0" eaLnBrk="0" fontAlgn="base" hangingPunct="0">
        <a:spcBef>
          <a:spcPct val="20000"/>
        </a:spcBef>
        <a:spcAft>
          <a:spcPct val="0"/>
        </a:spcAft>
        <a:buClr>
          <a:srgbClr val="535353"/>
        </a:buClr>
        <a:buFont typeface="Arial" charset="0"/>
        <a:buChar char="-"/>
        <a:defRPr sz="1200">
          <a:solidFill>
            <a:schemeClr val="tx1"/>
          </a:solidFill>
          <a:latin typeface="+mn-lt"/>
        </a:defRPr>
      </a:lvl5pPr>
      <a:lvl6pPr marL="2520950" indent="-234950" algn="l" rtl="0" fontAlgn="base">
        <a:spcBef>
          <a:spcPct val="20000"/>
        </a:spcBef>
        <a:spcAft>
          <a:spcPct val="0"/>
        </a:spcAft>
        <a:buClr>
          <a:srgbClr val="535353"/>
        </a:buClr>
        <a:buFont typeface="Arial" charset="0"/>
        <a:buChar char="-"/>
        <a:defRPr sz="1200">
          <a:solidFill>
            <a:schemeClr val="tx1"/>
          </a:solidFill>
          <a:latin typeface="+mn-lt"/>
        </a:defRPr>
      </a:lvl6pPr>
      <a:lvl7pPr marL="2978150" indent="-234950" algn="l" rtl="0" fontAlgn="base">
        <a:spcBef>
          <a:spcPct val="20000"/>
        </a:spcBef>
        <a:spcAft>
          <a:spcPct val="0"/>
        </a:spcAft>
        <a:buClr>
          <a:srgbClr val="535353"/>
        </a:buClr>
        <a:buFont typeface="Arial" charset="0"/>
        <a:buChar char="-"/>
        <a:defRPr sz="1200">
          <a:solidFill>
            <a:schemeClr val="tx1"/>
          </a:solidFill>
          <a:latin typeface="+mn-lt"/>
        </a:defRPr>
      </a:lvl7pPr>
      <a:lvl8pPr marL="3435350" indent="-234950" algn="l" rtl="0" fontAlgn="base">
        <a:spcBef>
          <a:spcPct val="20000"/>
        </a:spcBef>
        <a:spcAft>
          <a:spcPct val="0"/>
        </a:spcAft>
        <a:buClr>
          <a:srgbClr val="535353"/>
        </a:buClr>
        <a:buFont typeface="Arial" charset="0"/>
        <a:buChar char="-"/>
        <a:defRPr sz="1200">
          <a:solidFill>
            <a:schemeClr val="tx1"/>
          </a:solidFill>
          <a:latin typeface="+mn-lt"/>
        </a:defRPr>
      </a:lvl8pPr>
      <a:lvl9pPr marL="3892550" indent="-234950" algn="l" rtl="0" fontAlgn="base">
        <a:spcBef>
          <a:spcPct val="20000"/>
        </a:spcBef>
        <a:spcAft>
          <a:spcPct val="0"/>
        </a:spcAft>
        <a:buClr>
          <a:srgbClr val="535353"/>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png"/><Relationship Id="rId7" Type="http://schemas.openxmlformats.org/officeDocument/2006/relationships/image" Target="../media/image32.wmf"/><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wmf"/><Relationship Id="rId5" Type="http://schemas.openxmlformats.org/officeDocument/2006/relationships/image" Target="../media/image30.png"/><Relationship Id="rId4" Type="http://schemas.openxmlformats.org/officeDocument/2006/relationships/image" Target="../media/image29.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9.png"/><Relationship Id="rId18" Type="http://schemas.openxmlformats.org/officeDocument/2006/relationships/oleObject" Target="../embeddings/oleObject8.bin"/><Relationship Id="rId3" Type="http://schemas.openxmlformats.org/officeDocument/2006/relationships/notesSlide" Target="../notesSlides/notesSlide2.xml"/><Relationship Id="rId21" Type="http://schemas.openxmlformats.org/officeDocument/2006/relationships/image" Target="../media/image23.png"/><Relationship Id="rId7" Type="http://schemas.openxmlformats.org/officeDocument/2006/relationships/image" Target="../media/image16.png"/><Relationship Id="rId12" Type="http://schemas.openxmlformats.org/officeDocument/2006/relationships/oleObject" Target="../embeddings/oleObject5.bin"/><Relationship Id="rId17" Type="http://schemas.openxmlformats.org/officeDocument/2006/relationships/image" Target="../media/image21.png"/><Relationship Id="rId2" Type="http://schemas.openxmlformats.org/officeDocument/2006/relationships/slideLayout" Target="../slideLayouts/slideLayout5.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0.png"/><Relationship Id="rId10" Type="http://schemas.openxmlformats.org/officeDocument/2006/relationships/oleObject" Target="../embeddings/oleObject4.bin"/><Relationship Id="rId19" Type="http://schemas.openxmlformats.org/officeDocument/2006/relationships/image" Target="../media/image22.png"/><Relationship Id="rId4" Type="http://schemas.openxmlformats.org/officeDocument/2006/relationships/oleObject" Target="../embeddings/oleObject1.bin"/><Relationship Id="rId9" Type="http://schemas.openxmlformats.org/officeDocument/2006/relationships/image" Target="../media/image17.png"/><Relationship Id="rId1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8.png"/><Relationship Id="rId7" Type="http://schemas.openxmlformats.org/officeDocument/2006/relationships/image" Target="../media/image32.wmf"/><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wmf"/><Relationship Id="rId5" Type="http://schemas.openxmlformats.org/officeDocument/2006/relationships/image" Target="../media/image30.png"/><Relationship Id="rId4" Type="http://schemas.openxmlformats.org/officeDocument/2006/relationships/image" Target="../media/image29.wmf"/></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443844" y="1203324"/>
            <a:ext cx="5236606" cy="2832647"/>
          </a:xfrm>
        </p:spPr>
        <p:txBody>
          <a:bodyPr>
            <a:normAutofit/>
          </a:bodyPr>
          <a:lstStyle/>
          <a:p>
            <a:pPr algn="l"/>
            <a:r>
              <a:rPr lang="en-GB" sz="3200" dirty="0" smtClean="0"/>
              <a:t/>
            </a:r>
            <a:br>
              <a:rPr lang="en-GB" sz="3200" dirty="0" smtClean="0"/>
            </a:br>
            <a:r>
              <a:rPr lang="en-GB" sz="3200" dirty="0" smtClean="0"/>
              <a:t> </a:t>
            </a:r>
            <a:r>
              <a:rPr lang="en-US" sz="3200" dirty="0" smtClean="0"/>
              <a:t/>
            </a:r>
            <a:br>
              <a:rPr lang="en-US" sz="3200" dirty="0" smtClean="0"/>
            </a:br>
            <a:r>
              <a:rPr lang="en-GB" sz="3200" dirty="0" smtClean="0"/>
              <a:t>The Burrows-Wheeler Transform for DNA sequence analysis</a:t>
            </a:r>
            <a:endParaRPr lang="en-US" sz="3200" dirty="0"/>
          </a:p>
        </p:txBody>
      </p:sp>
      <p:sp>
        <p:nvSpPr>
          <p:cNvPr id="7" name="Subtitle 6"/>
          <p:cNvSpPr>
            <a:spLocks noGrp="1"/>
          </p:cNvSpPr>
          <p:nvPr>
            <p:ph type="subTitle" idx="1"/>
          </p:nvPr>
        </p:nvSpPr>
        <p:spPr>
          <a:xfrm>
            <a:off x="3957851" y="4192037"/>
            <a:ext cx="4722599" cy="1785681"/>
          </a:xfrm>
        </p:spPr>
        <p:txBody>
          <a:bodyPr/>
          <a:lstStyle/>
          <a:p>
            <a:r>
              <a:rPr lang="en-GB" dirty="0" smtClean="0"/>
              <a:t>Ole Schulz-Trieglaff</a:t>
            </a:r>
            <a:endParaRPr lang="en-GB" b="1" baseline="30000" dirty="0" smtClean="0"/>
          </a:p>
          <a:p>
            <a:endParaRPr lang="en-GB" sz="1400" b="1" u="sng" dirty="0" smtClean="0"/>
          </a:p>
          <a:p>
            <a:r>
              <a:rPr lang="en-GB" sz="1400" dirty="0" smtClean="0"/>
              <a:t>Computational Biology</a:t>
            </a:r>
          </a:p>
          <a:p>
            <a:r>
              <a:rPr lang="en-GB" sz="1400" dirty="0" smtClean="0"/>
              <a:t>Illumina UK</a:t>
            </a:r>
          </a:p>
          <a:p>
            <a:r>
              <a:rPr lang="en-GB" sz="1400" dirty="0" smtClean="0"/>
              <a:t>Great Chesterford Research Park</a:t>
            </a:r>
          </a:p>
          <a:p>
            <a:endParaRPr lang="en-US" dirty="0" smtClean="0"/>
          </a:p>
          <a:p>
            <a:endParaRPr lang="en-US" dirty="0"/>
          </a:p>
        </p:txBody>
      </p:sp>
    </p:spTree>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Burrows-Wheeler Transform (B&amp;W 1994)</a:t>
            </a:r>
            <a:endParaRPr lang="en-US" sz="2800" dirty="0"/>
          </a:p>
        </p:txBody>
      </p:sp>
      <p:sp>
        <p:nvSpPr>
          <p:cNvPr id="7" name="Content Placeholder 2"/>
          <p:cNvSpPr txBox="1">
            <a:spLocks/>
          </p:cNvSpPr>
          <p:nvPr/>
        </p:nvSpPr>
        <p:spPr bwMode="auto">
          <a:xfrm>
            <a:off x="570573" y="3420293"/>
            <a:ext cx="8229600" cy="28635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4950" marR="0" indent="-234950" defTabSz="914400" eaLnBrk="0" latinLnBrk="0" hangingPunct="0">
              <a:lnSpc>
                <a:spcPct val="100000"/>
              </a:lnSpc>
              <a:spcBef>
                <a:spcPct val="50000"/>
              </a:spcBef>
              <a:buClr>
                <a:srgbClr val="F89D21"/>
              </a:buClr>
              <a:buSzPct val="60000"/>
              <a:buBlip>
                <a:blip r:embed="rId3"/>
              </a:buBlip>
              <a:tabLst/>
              <a:defRPr/>
            </a:pPr>
            <a:endParaRPr lang="en-GB" kern="0" dirty="0" smtClean="0">
              <a:solidFill>
                <a:srgbClr val="4D4D4F"/>
              </a:solidFill>
              <a:latin typeface="Arial"/>
            </a:endParaRPr>
          </a:p>
          <a:p>
            <a:pPr marL="234950" marR="0" indent="-234950" defTabSz="914400" eaLnBrk="0" latinLnBrk="0" hangingPunct="0">
              <a:lnSpc>
                <a:spcPct val="100000"/>
              </a:lnSpc>
              <a:spcBef>
                <a:spcPct val="50000"/>
              </a:spcBef>
              <a:buClr>
                <a:srgbClr val="F89D21"/>
              </a:buClr>
              <a:buSzPct val="60000"/>
              <a:buBlip>
                <a:blip r:embed="rId3"/>
              </a:buBlip>
              <a:tabLst/>
              <a:defRPr/>
            </a:pPr>
            <a:r>
              <a:rPr lang="en-GB" kern="0" dirty="0" smtClean="0">
                <a:solidFill>
                  <a:srgbClr val="4D4D4F"/>
                </a:solidFill>
                <a:latin typeface="Arial"/>
              </a:rPr>
              <a:t>Particular way of rearranging letters of a text:</a:t>
            </a:r>
          </a:p>
          <a:p>
            <a:pPr marL="692150" lvl="1" indent="-234950" eaLnBrk="0" hangingPunct="0">
              <a:spcBef>
                <a:spcPct val="20000"/>
              </a:spcBef>
              <a:buClr>
                <a:schemeClr val="tx1"/>
              </a:buClr>
              <a:buSzPct val="60000"/>
              <a:buFont typeface="Arial" charset="0"/>
              <a:buChar char="–"/>
              <a:defRPr/>
            </a:pPr>
            <a:r>
              <a:rPr lang="en-GB" dirty="0" smtClean="0">
                <a:latin typeface="+mn-lt"/>
              </a:rPr>
              <a:t>Runs of same letters tend to group together</a:t>
            </a:r>
            <a:r>
              <a:rPr lang="en-GB" dirty="0">
                <a:latin typeface="+mn-lt"/>
              </a:rPr>
              <a:t> </a:t>
            </a:r>
            <a:r>
              <a:rPr lang="en-GB" dirty="0" smtClean="0">
                <a:latin typeface="+mn-lt"/>
              </a:rPr>
              <a:t>and compresses well (using Run Length or Huffman encoding)</a:t>
            </a:r>
          </a:p>
          <a:p>
            <a:pPr marL="234950" marR="0" indent="-234950" defTabSz="914400" eaLnBrk="0" latinLnBrk="0" hangingPunct="0">
              <a:lnSpc>
                <a:spcPct val="100000"/>
              </a:lnSpc>
              <a:spcBef>
                <a:spcPct val="50000"/>
              </a:spcBef>
              <a:buClr>
                <a:srgbClr val="F89D21"/>
              </a:buClr>
              <a:buSzPct val="60000"/>
              <a:buBlip>
                <a:blip r:embed="rId3"/>
              </a:buBlip>
              <a:tabLst/>
              <a:defRPr/>
            </a:pPr>
            <a:r>
              <a:rPr lang="en-GB" kern="0" dirty="0" smtClean="0">
                <a:solidFill>
                  <a:srgbClr val="4D4D4F"/>
                </a:solidFill>
                <a:latin typeface="Arial"/>
              </a:rPr>
              <a:t>Original text can be reconstructed from BWT.</a:t>
            </a:r>
          </a:p>
          <a:p>
            <a:pPr marL="234950" marR="0" indent="-234950" defTabSz="914400" eaLnBrk="0" latinLnBrk="0" hangingPunct="0">
              <a:lnSpc>
                <a:spcPct val="100000"/>
              </a:lnSpc>
              <a:spcBef>
                <a:spcPct val="50000"/>
              </a:spcBef>
              <a:buClr>
                <a:srgbClr val="F89D21"/>
              </a:buClr>
              <a:buSzPct val="60000"/>
              <a:buBlip>
                <a:blip r:embed="rId3"/>
              </a:buBlip>
              <a:tabLst/>
              <a:defRPr/>
            </a:pPr>
            <a:r>
              <a:rPr lang="en-GB" kern="0" dirty="0" smtClean="0">
                <a:solidFill>
                  <a:srgbClr val="4D4D4F"/>
                </a:solidFill>
                <a:latin typeface="Arial"/>
              </a:rPr>
              <a:t>BWT can act as index of text using additional data structures (FM-index).</a:t>
            </a:r>
          </a:p>
          <a:p>
            <a:pPr marL="234950" marR="0" indent="-234950" defTabSz="914400" eaLnBrk="0" latinLnBrk="0" hangingPunct="0">
              <a:lnSpc>
                <a:spcPct val="100000"/>
              </a:lnSpc>
              <a:spcBef>
                <a:spcPct val="50000"/>
              </a:spcBef>
              <a:buClr>
                <a:srgbClr val="F89D21"/>
              </a:buClr>
              <a:buSzPct val="60000"/>
              <a:buBlip>
                <a:blip r:embed="rId3"/>
              </a:buBlip>
              <a:tabLst/>
              <a:defRPr/>
            </a:pPr>
            <a:r>
              <a:rPr lang="en-GB" kern="0" dirty="0" smtClean="0">
                <a:solidFill>
                  <a:srgbClr val="4D4D4F"/>
                </a:solidFill>
                <a:latin typeface="Arial"/>
              </a:rPr>
              <a:t>Can also be defined for a collection of strings.</a:t>
            </a:r>
          </a:p>
          <a:p>
            <a:pPr marL="234950" marR="0" lvl="0" indent="-234950" algn="l" defTabSz="914400" rtl="0" eaLnBrk="0" fontAlgn="base" latinLnBrk="0" hangingPunct="0">
              <a:lnSpc>
                <a:spcPct val="100000"/>
              </a:lnSpc>
              <a:spcBef>
                <a:spcPct val="50000"/>
              </a:spcBef>
              <a:spcAft>
                <a:spcPct val="0"/>
              </a:spcAft>
              <a:buClr>
                <a:srgbClr val="F89D21"/>
              </a:buClr>
              <a:buSzPct val="60000"/>
              <a:buFontTx/>
              <a:buNone/>
              <a:tabLst/>
              <a:defRPr/>
            </a:pPr>
            <a:endParaRPr kumimoji="0" lang="en-US" b="0" i="0" u="none" strike="noStrike" kern="0" cap="none" spc="0" normalizeH="0" baseline="0" noProof="0" dirty="0">
              <a:ln>
                <a:noFill/>
              </a:ln>
              <a:solidFill>
                <a:schemeClr val="tx1"/>
              </a:solidFill>
              <a:effectLst/>
              <a:uLnTx/>
              <a:uFillTx/>
              <a:latin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1580559394"/>
              </p:ext>
            </p:extLst>
          </p:nvPr>
        </p:nvGraphicFramePr>
        <p:xfrm>
          <a:off x="6023821" y="877961"/>
          <a:ext cx="1160060" cy="2225040"/>
        </p:xfrm>
        <a:graphic>
          <a:graphicData uri="http://schemas.openxmlformats.org/drawingml/2006/table">
            <a:tbl>
              <a:tblPr firstRow="1" bandRow="1">
                <a:tableStyleId>{2D5ABB26-0587-4C30-8999-92F81FD0307C}</a:tableStyleId>
              </a:tblPr>
              <a:tblGrid>
                <a:gridCol w="1160060"/>
              </a:tblGrid>
              <a:tr h="370840">
                <a:tc>
                  <a:txBody>
                    <a:bodyPr/>
                    <a:lstStyle/>
                    <a:p>
                      <a:r>
                        <a:rPr lang="en-GB" b="1" baseline="0" dirty="0" smtClean="0">
                          <a:solidFill>
                            <a:schemeClr val="accent2">
                              <a:lumMod val="75000"/>
                            </a:schemeClr>
                          </a:solidFill>
                        </a:rPr>
                        <a:t>$</a:t>
                      </a:r>
                      <a:r>
                        <a:rPr lang="en-GB" dirty="0" smtClean="0"/>
                        <a:t>AGACA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a:t>
                      </a:r>
                      <a:r>
                        <a:rPr lang="en-GB" sz="1800" b="1" kern="1200" baseline="0" dirty="0" smtClean="0">
                          <a:solidFill>
                            <a:schemeClr val="accent2">
                              <a:lumMod val="75000"/>
                            </a:schemeClr>
                          </a:solidFill>
                          <a:latin typeface="+mn-lt"/>
                          <a:ea typeface="+mn-ea"/>
                          <a:cs typeface="+mn-cs"/>
                        </a:rPr>
                        <a:t>$</a:t>
                      </a:r>
                      <a:r>
                        <a:rPr lang="en-GB" dirty="0" smtClean="0"/>
                        <a:t>AGAC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ACA</a:t>
                      </a:r>
                      <a:r>
                        <a:rPr lang="en-GB" sz="1800" b="1" kern="1200" baseline="0" dirty="0" smtClean="0">
                          <a:solidFill>
                            <a:schemeClr val="accent2">
                              <a:lumMod val="75000"/>
                            </a:schemeClr>
                          </a:solidFill>
                          <a:latin typeface="+mn-lt"/>
                          <a:ea typeface="+mn-ea"/>
                          <a:cs typeface="+mn-cs"/>
                        </a:rPr>
                        <a:t>$</a:t>
                      </a:r>
                      <a:r>
                        <a:rPr lang="en-GB" dirty="0" smtClean="0"/>
                        <a:t>AG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AGACA</a:t>
                      </a:r>
                      <a:r>
                        <a:rPr lang="en-GB" sz="1800" b="1" kern="1200" baseline="0" dirty="0" smtClean="0">
                          <a:solidFill>
                            <a:schemeClr val="accent2">
                              <a:lumMod val="75000"/>
                            </a:schemeClr>
                          </a:solidFill>
                          <a:latin typeface="+mn-lt"/>
                          <a:ea typeface="+mn-ea"/>
                          <a:cs typeface="+mn-cs"/>
                        </a:rPr>
                        <a:t>$</a:t>
                      </a:r>
                      <a:endParaRPr lang="en-US" sz="1800" b="1" kern="1200" baseline="0" dirty="0" smtClean="0">
                        <a:solidFill>
                          <a:schemeClr val="accent2">
                            <a:lumMod val="7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CA</a:t>
                      </a:r>
                      <a:r>
                        <a:rPr lang="en-GB" sz="1800" b="1" kern="1200" baseline="0" dirty="0" smtClean="0">
                          <a:solidFill>
                            <a:schemeClr val="accent2">
                              <a:lumMod val="75000"/>
                            </a:schemeClr>
                          </a:solidFill>
                          <a:latin typeface="+mn-lt"/>
                          <a:ea typeface="+mn-ea"/>
                          <a:cs typeface="+mn-cs"/>
                        </a:rPr>
                        <a:t>$</a:t>
                      </a:r>
                      <a:r>
                        <a:rPr lang="en-GB" dirty="0" smtClean="0"/>
                        <a:t>AGA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GACA</a:t>
                      </a:r>
                      <a:r>
                        <a:rPr lang="en-GB" sz="1800" b="1" kern="1200" baseline="0" dirty="0" smtClean="0">
                          <a:solidFill>
                            <a:schemeClr val="accent2">
                              <a:lumMod val="75000"/>
                            </a:schemeClr>
                          </a:solidFill>
                          <a:latin typeface="+mn-lt"/>
                          <a:ea typeface="+mn-ea"/>
                          <a:cs typeface="+mn-cs"/>
                        </a:rPr>
                        <a:t>$</a:t>
                      </a:r>
                      <a:r>
                        <a:rPr lang="en-GB"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nvGraphicFramePr>
        <p:xfrm>
          <a:off x="3277737" y="921600"/>
          <a:ext cx="1160060" cy="2225040"/>
        </p:xfrm>
        <a:graphic>
          <a:graphicData uri="http://schemas.openxmlformats.org/drawingml/2006/table">
            <a:tbl>
              <a:tblPr firstRow="1" bandRow="1">
                <a:tableStyleId>{2D5ABB26-0587-4C30-8999-92F81FD0307C}</a:tableStyleId>
              </a:tblPr>
              <a:tblGrid>
                <a:gridCol w="1160060"/>
              </a:tblGrid>
              <a:tr h="370840">
                <a:tc>
                  <a:txBody>
                    <a:bodyPr/>
                    <a:lstStyle/>
                    <a:p>
                      <a:r>
                        <a:rPr lang="en-GB" dirty="0" smtClean="0"/>
                        <a:t>AGACA</a:t>
                      </a:r>
                      <a:r>
                        <a:rPr lang="en-GB" sz="1800" b="1" kern="1200" baseline="0" dirty="0" smtClean="0">
                          <a:solidFill>
                            <a:schemeClr val="accent2">
                              <a:lumMod val="75000"/>
                            </a:schemeClr>
                          </a:solidFill>
                          <a:latin typeface="+mn-lt"/>
                          <a:ea typeface="+mn-ea"/>
                          <a:cs typeface="+mn-cs"/>
                        </a:rPr>
                        <a:t>$</a:t>
                      </a:r>
                      <a:endParaRPr lang="en-US" sz="1800" b="1" kern="1200" baseline="0" dirty="0" smtClean="0">
                        <a:solidFill>
                          <a:schemeClr val="accent2">
                            <a:lumMod val="7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GACA</a:t>
                      </a:r>
                      <a:r>
                        <a:rPr lang="en-GB" sz="1800" b="1" kern="1200" baseline="0" dirty="0" smtClean="0">
                          <a:solidFill>
                            <a:schemeClr val="accent2">
                              <a:lumMod val="75000"/>
                            </a:schemeClr>
                          </a:solidFill>
                          <a:latin typeface="+mn-lt"/>
                          <a:ea typeface="+mn-ea"/>
                          <a:cs typeface="+mn-cs"/>
                        </a:rPr>
                        <a:t>$</a:t>
                      </a:r>
                      <a:r>
                        <a:rPr lang="en-GB"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ACA</a:t>
                      </a:r>
                      <a:r>
                        <a:rPr lang="en-GB" sz="1800" b="1" kern="1200" baseline="0" dirty="0" smtClean="0">
                          <a:solidFill>
                            <a:schemeClr val="accent2">
                              <a:lumMod val="75000"/>
                            </a:schemeClr>
                          </a:solidFill>
                          <a:latin typeface="+mn-lt"/>
                          <a:ea typeface="+mn-ea"/>
                          <a:cs typeface="+mn-cs"/>
                        </a:rPr>
                        <a:t>$</a:t>
                      </a:r>
                      <a:r>
                        <a:rPr lang="en-GB" dirty="0" smtClean="0"/>
                        <a:t>AG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CA</a:t>
                      </a:r>
                      <a:r>
                        <a:rPr lang="en-GB" sz="1800" b="1" kern="1200" baseline="0" dirty="0" smtClean="0">
                          <a:solidFill>
                            <a:schemeClr val="accent2">
                              <a:lumMod val="75000"/>
                            </a:schemeClr>
                          </a:solidFill>
                          <a:latin typeface="+mn-lt"/>
                          <a:ea typeface="+mn-ea"/>
                          <a:cs typeface="+mn-cs"/>
                        </a:rPr>
                        <a:t>$</a:t>
                      </a:r>
                      <a:r>
                        <a:rPr lang="en-GB" dirty="0" smtClean="0"/>
                        <a:t>AGA</a:t>
                      </a:r>
                      <a:endParaRPr lang="en-US" sz="1800" b="1" kern="1200" baseline="0" dirty="0" smtClean="0">
                        <a:solidFill>
                          <a:schemeClr val="accent2">
                            <a:lumMod val="7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a:t>
                      </a:r>
                      <a:r>
                        <a:rPr lang="en-GB" sz="1800" b="1" kern="1200" baseline="0" dirty="0" smtClean="0">
                          <a:solidFill>
                            <a:schemeClr val="accent2">
                              <a:lumMod val="75000"/>
                            </a:schemeClr>
                          </a:solidFill>
                          <a:latin typeface="+mn-lt"/>
                          <a:ea typeface="+mn-ea"/>
                          <a:cs typeface="+mn-cs"/>
                        </a:rPr>
                        <a:t>$</a:t>
                      </a:r>
                      <a:r>
                        <a:rPr lang="en-GB" dirty="0" smtClean="0"/>
                        <a:t>AGAC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sz="1800" b="1" kern="1200" baseline="0" dirty="0" smtClean="0">
                          <a:solidFill>
                            <a:schemeClr val="accent2">
                              <a:lumMod val="75000"/>
                            </a:schemeClr>
                          </a:solidFill>
                          <a:latin typeface="+mn-lt"/>
                          <a:ea typeface="+mn-ea"/>
                          <a:cs typeface="+mn-cs"/>
                        </a:rPr>
                        <a:t>$</a:t>
                      </a:r>
                      <a:r>
                        <a:rPr lang="en-GB" dirty="0" smtClean="0"/>
                        <a:t>AGACA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 name="Rechteck 4"/>
          <p:cNvSpPr/>
          <p:nvPr/>
        </p:nvSpPr>
        <p:spPr bwMode="auto">
          <a:xfrm flipV="1">
            <a:off x="6876737" y="951216"/>
            <a:ext cx="286479" cy="211667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smtClean="0">
              <a:ln>
                <a:noFill/>
              </a:ln>
              <a:solidFill>
                <a:schemeClr val="tx1"/>
              </a:solidFill>
              <a:effectLst/>
              <a:latin typeface="Arial" charset="0"/>
            </a:endParaRPr>
          </a:p>
        </p:txBody>
      </p:sp>
      <p:sp>
        <p:nvSpPr>
          <p:cNvPr id="10" name="Rectangle 9"/>
          <p:cNvSpPr/>
          <p:nvPr/>
        </p:nvSpPr>
        <p:spPr>
          <a:xfrm>
            <a:off x="474091" y="1956431"/>
            <a:ext cx="1364348" cy="338554"/>
          </a:xfrm>
          <a:prstGeom prst="rect">
            <a:avLst/>
          </a:prstGeom>
        </p:spPr>
        <p:txBody>
          <a:bodyPr wrap="none">
            <a:spAutoFit/>
          </a:bodyPr>
          <a:lstStyle/>
          <a:p>
            <a:r>
              <a:rPr lang="en-GB" dirty="0" smtClean="0"/>
              <a:t>T= AGACA</a:t>
            </a:r>
            <a:r>
              <a:rPr lang="en-GB" b="1" dirty="0" smtClean="0">
                <a:solidFill>
                  <a:schemeClr val="accent2">
                    <a:lumMod val="75000"/>
                  </a:schemeClr>
                </a:solidFill>
              </a:rPr>
              <a:t> $</a:t>
            </a:r>
            <a:endParaRPr lang="en-US" dirty="0"/>
          </a:p>
        </p:txBody>
      </p:sp>
      <p:sp>
        <p:nvSpPr>
          <p:cNvPr id="11" name="Right Arrow 10"/>
          <p:cNvSpPr/>
          <p:nvPr/>
        </p:nvSpPr>
        <p:spPr bwMode="auto">
          <a:xfrm>
            <a:off x="1965278" y="1883392"/>
            <a:ext cx="978408" cy="484632"/>
          </a:xfrm>
          <a:prstGeom prst="rightArrow">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sp>
        <p:nvSpPr>
          <p:cNvPr id="12" name="Right Arrow 11"/>
          <p:cNvSpPr/>
          <p:nvPr/>
        </p:nvSpPr>
        <p:spPr bwMode="auto">
          <a:xfrm>
            <a:off x="4710753" y="1899313"/>
            <a:ext cx="978408" cy="484632"/>
          </a:xfrm>
          <a:prstGeom prst="rightArrow">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charset="0"/>
            </a:endParaRPr>
          </a:p>
        </p:txBody>
      </p:sp>
      <p:sp>
        <p:nvSpPr>
          <p:cNvPr id="13" name="Rectangle 12"/>
          <p:cNvSpPr/>
          <p:nvPr/>
        </p:nvSpPr>
        <p:spPr>
          <a:xfrm>
            <a:off x="7183881" y="1990481"/>
            <a:ext cx="651140" cy="338554"/>
          </a:xfrm>
          <a:prstGeom prst="rect">
            <a:avLst/>
          </a:prstGeom>
        </p:spPr>
        <p:txBody>
          <a:bodyPr wrap="none">
            <a:spAutoFit/>
          </a:bodyPr>
          <a:lstStyle/>
          <a:p>
            <a:r>
              <a:rPr lang="en-GB" b="1" dirty="0" smtClean="0">
                <a:solidFill>
                  <a:srgbClr val="FF0000"/>
                </a:solidFill>
              </a:rPr>
              <a:t>BWT</a:t>
            </a:r>
            <a:endParaRPr lang="en-US" b="1" dirty="0">
              <a:solidFill>
                <a:srgbClr val="FF0000"/>
              </a:solidFill>
            </a:endParaRPr>
          </a:p>
        </p:txBody>
      </p:sp>
      <p:sp>
        <p:nvSpPr>
          <p:cNvPr id="14" name="Rechteck 13"/>
          <p:cNvSpPr/>
          <p:nvPr/>
        </p:nvSpPr>
        <p:spPr>
          <a:xfrm>
            <a:off x="1838439" y="2355956"/>
            <a:ext cx="1218603" cy="523220"/>
          </a:xfrm>
          <a:prstGeom prst="rect">
            <a:avLst/>
          </a:prstGeom>
        </p:spPr>
        <p:txBody>
          <a:bodyPr wrap="none">
            <a:spAutoFit/>
          </a:bodyPr>
          <a:lstStyle/>
          <a:p>
            <a:pPr algn="ctr"/>
            <a:r>
              <a:rPr lang="en-GB" sz="1400" dirty="0" smtClean="0"/>
              <a:t>All cyclic </a:t>
            </a:r>
          </a:p>
          <a:p>
            <a:pPr algn="ctr"/>
            <a:r>
              <a:rPr lang="en-GB" sz="1400" dirty="0" smtClean="0"/>
              <a:t>permutations</a:t>
            </a:r>
            <a:endParaRPr lang="en-GB" sz="1400" dirty="0"/>
          </a:p>
        </p:txBody>
      </p:sp>
      <p:sp>
        <p:nvSpPr>
          <p:cNvPr id="15" name="Rechteck 14"/>
          <p:cNvSpPr/>
          <p:nvPr/>
        </p:nvSpPr>
        <p:spPr>
          <a:xfrm>
            <a:off x="4731488" y="2381701"/>
            <a:ext cx="765544" cy="307777"/>
          </a:xfrm>
          <a:prstGeom prst="rect">
            <a:avLst/>
          </a:prstGeom>
        </p:spPr>
        <p:txBody>
          <a:bodyPr wrap="square">
            <a:spAutoFit/>
          </a:bodyPr>
          <a:lstStyle/>
          <a:p>
            <a:pPr algn="ctr"/>
            <a:r>
              <a:rPr lang="en-GB" sz="1400" dirty="0" smtClean="0"/>
              <a:t>Sort </a:t>
            </a:r>
            <a:endParaRPr lang="en-GB" sz="1400" dirty="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1" grpId="0" animBg="1"/>
      <p:bldP spid="12" grpId="0" animBg="1"/>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How to build it?</a:t>
            </a:r>
          </a:p>
          <a:p>
            <a:endParaRPr lang="en-GB" dirty="0" smtClean="0"/>
          </a:p>
          <a:p>
            <a:r>
              <a:rPr lang="en-GB" dirty="0" smtClean="0"/>
              <a:t>Naïve construction (building and sorting all cyclic rotations of T) is expensive.</a:t>
            </a:r>
          </a:p>
          <a:p>
            <a:endParaRPr lang="en-GB" dirty="0"/>
          </a:p>
          <a:p>
            <a:r>
              <a:rPr lang="en-GB" dirty="0" smtClean="0"/>
              <a:t>Luckily, there is a related data structure, the suffix array </a:t>
            </a:r>
            <a:r>
              <a:rPr lang="en-GB" dirty="0"/>
              <a:t>(</a:t>
            </a:r>
            <a:r>
              <a:rPr lang="en-GB" dirty="0" err="1"/>
              <a:t>Manber</a:t>
            </a:r>
            <a:r>
              <a:rPr lang="en-GB" dirty="0"/>
              <a:t> &amp; Myers </a:t>
            </a:r>
            <a:r>
              <a:rPr lang="en-GB" dirty="0" smtClean="0"/>
              <a:t>1990) for which linear-time construction algorithms exist.</a:t>
            </a:r>
          </a:p>
          <a:p>
            <a:pPr lvl="1"/>
            <a:r>
              <a:rPr lang="en-GB" dirty="0" smtClean="0"/>
              <a:t>SA-IS by </a:t>
            </a:r>
            <a:r>
              <a:rPr lang="en-GB" dirty="0" err="1"/>
              <a:t>Nong</a:t>
            </a:r>
            <a:r>
              <a:rPr lang="en-GB" dirty="0"/>
              <a:t>, Zhang &amp; Chan (2009</a:t>
            </a:r>
            <a:r>
              <a:rPr lang="en-GB" dirty="0" smtClean="0"/>
              <a:t>) is one of the fastest</a:t>
            </a:r>
          </a:p>
          <a:p>
            <a:endParaRPr lang="en-GB" dirty="0"/>
          </a:p>
          <a:p>
            <a:r>
              <a:rPr lang="en-GB" dirty="0" smtClean="0"/>
              <a:t>There is a straightforward linear mapping from suffix arrays to the BWT.</a:t>
            </a:r>
            <a:endParaRPr lang="en-US" dirty="0"/>
          </a:p>
        </p:txBody>
      </p:sp>
      <p:sp>
        <p:nvSpPr>
          <p:cNvPr id="3" name="Title 2"/>
          <p:cNvSpPr>
            <a:spLocks noGrp="1"/>
          </p:cNvSpPr>
          <p:nvPr>
            <p:ph type="title"/>
          </p:nvPr>
        </p:nvSpPr>
        <p:spPr/>
        <p:txBody>
          <a:bodyPr/>
          <a:lstStyle/>
          <a:p>
            <a:r>
              <a:rPr lang="en-GB" dirty="0" smtClean="0"/>
              <a:t>BWT construction</a:t>
            </a:r>
            <a:endParaRPr lang="en-US" dirty="0"/>
          </a:p>
        </p:txBody>
      </p:sp>
    </p:spTree>
    <p:extLst>
      <p:ext uri="{BB962C8B-B14F-4D97-AF65-F5344CB8AC3E}">
        <p14:creationId xmlns:p14="http://schemas.microsoft.com/office/powerpoint/2010/main" val="4070150366"/>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0312" y="3821372"/>
            <a:ext cx="8595360" cy="2497131"/>
          </a:xfrm>
        </p:spPr>
        <p:txBody>
          <a:bodyPr/>
          <a:lstStyle/>
          <a:p>
            <a:endParaRPr lang="en-GB" b="1" dirty="0" smtClean="0"/>
          </a:p>
          <a:p>
            <a:r>
              <a:rPr lang="en-GB" b="1" dirty="0" smtClean="0"/>
              <a:t>Last first (LF) mapping</a:t>
            </a:r>
            <a:r>
              <a:rPr lang="en-GB" dirty="0" smtClean="0"/>
              <a:t>: the </a:t>
            </a:r>
            <a:r>
              <a:rPr lang="en-GB" dirty="0" err="1" smtClean="0"/>
              <a:t>i</a:t>
            </a:r>
            <a:r>
              <a:rPr lang="en-GB" baseline="30000" dirty="0" err="1" smtClean="0"/>
              <a:t>th</a:t>
            </a:r>
            <a:r>
              <a:rPr lang="en-GB" baseline="30000" dirty="0" smtClean="0"/>
              <a:t> </a:t>
            </a:r>
            <a:r>
              <a:rPr lang="en-GB" dirty="0" smtClean="0"/>
              <a:t>occurrence of character c</a:t>
            </a:r>
            <a:r>
              <a:rPr lang="en-GB" baseline="-25000" dirty="0" smtClean="0"/>
              <a:t>i</a:t>
            </a:r>
            <a:r>
              <a:rPr lang="en-GB" dirty="0" smtClean="0"/>
              <a:t> in the </a:t>
            </a:r>
            <a:r>
              <a:rPr lang="en-GB" dirty="0" smtClean="0">
                <a:solidFill>
                  <a:srgbClr val="FF0000"/>
                </a:solidFill>
              </a:rPr>
              <a:t>last</a:t>
            </a:r>
            <a:r>
              <a:rPr lang="en-GB" dirty="0" smtClean="0"/>
              <a:t> column = same text character as the </a:t>
            </a:r>
            <a:r>
              <a:rPr lang="en-GB" dirty="0" err="1" smtClean="0"/>
              <a:t>i</a:t>
            </a:r>
            <a:r>
              <a:rPr lang="en-GB" baseline="30000" dirty="0" err="1" smtClean="0"/>
              <a:t>th</a:t>
            </a:r>
            <a:r>
              <a:rPr lang="en-GB" baseline="30000" dirty="0" smtClean="0"/>
              <a:t> </a:t>
            </a:r>
            <a:r>
              <a:rPr lang="en-GB" dirty="0" smtClean="0"/>
              <a:t>occurrence of c</a:t>
            </a:r>
            <a:r>
              <a:rPr lang="en-GB" baseline="-25000" dirty="0" smtClean="0"/>
              <a:t>i </a:t>
            </a:r>
            <a:r>
              <a:rPr lang="en-GB" dirty="0" smtClean="0"/>
              <a:t>in the </a:t>
            </a:r>
            <a:r>
              <a:rPr lang="en-GB" dirty="0" smtClean="0">
                <a:solidFill>
                  <a:srgbClr val="FF0000"/>
                </a:solidFill>
              </a:rPr>
              <a:t>first</a:t>
            </a:r>
            <a:r>
              <a:rPr lang="en-GB" dirty="0" smtClean="0"/>
              <a:t> column.</a:t>
            </a:r>
          </a:p>
          <a:p>
            <a:r>
              <a:rPr lang="en-GB" dirty="0" smtClean="0"/>
              <a:t>Using this property (and some additional data structures), we can search the text for a pattern P.</a:t>
            </a:r>
          </a:p>
          <a:p>
            <a:pPr lvl="1">
              <a:buNone/>
            </a:pPr>
            <a:endParaRPr lang="en-GB" sz="2400" dirty="0" smtClean="0"/>
          </a:p>
          <a:p>
            <a:endParaRPr lang="en-US" sz="2400" baseline="-25000" dirty="0"/>
          </a:p>
        </p:txBody>
      </p:sp>
      <p:sp>
        <p:nvSpPr>
          <p:cNvPr id="3" name="Title 2"/>
          <p:cNvSpPr>
            <a:spLocks noGrp="1"/>
          </p:cNvSpPr>
          <p:nvPr>
            <p:ph type="title"/>
          </p:nvPr>
        </p:nvSpPr>
        <p:spPr/>
        <p:txBody>
          <a:bodyPr/>
          <a:lstStyle/>
          <a:p>
            <a:r>
              <a:rPr lang="en-GB" dirty="0" smtClean="0"/>
              <a:t>Exact pattern matching in BWT (1): LF-mapping</a:t>
            </a:r>
            <a:endParaRPr lang="en-US" dirty="0"/>
          </a:p>
        </p:txBody>
      </p:sp>
      <p:graphicFrame>
        <p:nvGraphicFramePr>
          <p:cNvPr id="5" name="Table 4"/>
          <p:cNvGraphicFramePr>
            <a:graphicFrameLocks noGrp="1"/>
          </p:cNvGraphicFramePr>
          <p:nvPr/>
        </p:nvGraphicFramePr>
        <p:xfrm>
          <a:off x="4926843" y="1124043"/>
          <a:ext cx="1282888" cy="2225040"/>
        </p:xfrm>
        <a:graphic>
          <a:graphicData uri="http://schemas.openxmlformats.org/drawingml/2006/table">
            <a:tbl>
              <a:tblPr firstRow="1" bandRow="1">
                <a:tableStyleId>{2D5ABB26-0587-4C30-8999-92F81FD0307C}</a:tableStyleId>
              </a:tblPr>
              <a:tblGrid>
                <a:gridCol w="1282888"/>
              </a:tblGrid>
              <a:tr h="370840">
                <a:tc>
                  <a:txBody>
                    <a:bodyPr/>
                    <a:lstStyle/>
                    <a:p>
                      <a:r>
                        <a:rPr lang="en-GB" b="1" baseline="0" dirty="0" smtClean="0">
                          <a:solidFill>
                            <a:schemeClr val="accent2">
                              <a:lumMod val="75000"/>
                            </a:schemeClr>
                          </a:solidFill>
                        </a:rPr>
                        <a:t>$ </a:t>
                      </a:r>
                      <a:r>
                        <a:rPr lang="en-GB" dirty="0" smtClean="0"/>
                        <a:t>AGAC 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 </a:t>
                      </a:r>
                      <a:r>
                        <a:rPr lang="en-GB" sz="1800" b="1" kern="1200" baseline="0" dirty="0" smtClean="0">
                          <a:solidFill>
                            <a:schemeClr val="accent2">
                              <a:lumMod val="75000"/>
                            </a:schemeClr>
                          </a:solidFill>
                          <a:latin typeface="+mn-lt"/>
                          <a:ea typeface="+mn-ea"/>
                          <a:cs typeface="+mn-cs"/>
                        </a:rPr>
                        <a:t>$</a:t>
                      </a:r>
                      <a:r>
                        <a:rPr lang="en-GB" dirty="0" smtClean="0"/>
                        <a:t>AGA 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 CA</a:t>
                      </a:r>
                      <a:r>
                        <a:rPr lang="en-GB" sz="1800" b="1" kern="1200" baseline="0" dirty="0" smtClean="0">
                          <a:solidFill>
                            <a:schemeClr val="accent2">
                              <a:lumMod val="75000"/>
                            </a:schemeClr>
                          </a:solidFill>
                          <a:latin typeface="+mn-lt"/>
                          <a:ea typeface="+mn-ea"/>
                          <a:cs typeface="+mn-cs"/>
                        </a:rPr>
                        <a:t>$</a:t>
                      </a:r>
                      <a:r>
                        <a:rPr lang="en-GB" dirty="0" smtClean="0"/>
                        <a:t>A 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 GACA </a:t>
                      </a:r>
                      <a:r>
                        <a:rPr lang="en-GB" sz="1800" b="1" kern="1200" baseline="0" dirty="0" smtClean="0">
                          <a:solidFill>
                            <a:schemeClr val="accent2">
                              <a:lumMod val="75000"/>
                            </a:schemeClr>
                          </a:solidFill>
                          <a:latin typeface="+mn-lt"/>
                          <a:ea typeface="+mn-ea"/>
                          <a:cs typeface="+mn-cs"/>
                        </a:rPr>
                        <a:t>$</a:t>
                      </a:r>
                      <a:endParaRPr lang="en-US" sz="1800" b="1" kern="1200" baseline="0" dirty="0" smtClean="0">
                        <a:solidFill>
                          <a:schemeClr val="accent2">
                            <a:lumMod val="7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C A</a:t>
                      </a:r>
                      <a:r>
                        <a:rPr lang="en-GB" sz="1800" b="1" kern="1200" baseline="0" dirty="0" smtClean="0">
                          <a:solidFill>
                            <a:schemeClr val="accent2">
                              <a:lumMod val="75000"/>
                            </a:schemeClr>
                          </a:solidFill>
                          <a:latin typeface="+mn-lt"/>
                          <a:ea typeface="+mn-ea"/>
                          <a:cs typeface="+mn-cs"/>
                        </a:rPr>
                        <a:t>$</a:t>
                      </a:r>
                      <a:r>
                        <a:rPr lang="en-GB" dirty="0" smtClean="0"/>
                        <a:t>AG 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G ACA</a:t>
                      </a:r>
                      <a:r>
                        <a:rPr lang="en-GB" sz="1800" b="1" kern="1200" baseline="0" dirty="0" smtClean="0">
                          <a:solidFill>
                            <a:schemeClr val="accent2">
                              <a:lumMod val="75000"/>
                            </a:schemeClr>
                          </a:solidFill>
                          <a:latin typeface="+mn-lt"/>
                          <a:ea typeface="+mn-ea"/>
                          <a:cs typeface="+mn-cs"/>
                        </a:rPr>
                        <a:t>$ </a:t>
                      </a:r>
                      <a:r>
                        <a:rPr lang="en-GB"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Right Arrow 9"/>
          <p:cNvSpPr/>
          <p:nvPr/>
        </p:nvSpPr>
        <p:spPr bwMode="auto">
          <a:xfrm>
            <a:off x="4558351" y="1951632"/>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1" name="Right Arrow 10"/>
          <p:cNvSpPr/>
          <p:nvPr/>
        </p:nvSpPr>
        <p:spPr bwMode="auto">
          <a:xfrm rot="10800000">
            <a:off x="6130118" y="2690886"/>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2" name="Rectangle 11"/>
          <p:cNvSpPr/>
          <p:nvPr/>
        </p:nvSpPr>
        <p:spPr>
          <a:xfrm>
            <a:off x="1842218" y="2058720"/>
            <a:ext cx="1072730" cy="338554"/>
          </a:xfrm>
          <a:prstGeom prst="rect">
            <a:avLst/>
          </a:prstGeom>
        </p:spPr>
        <p:txBody>
          <a:bodyPr wrap="none">
            <a:spAutoFit/>
          </a:bodyPr>
          <a:lstStyle/>
          <a:p>
            <a:r>
              <a:rPr lang="en-GB" dirty="0" smtClean="0"/>
              <a:t>AGACA</a:t>
            </a:r>
            <a:r>
              <a:rPr lang="en-GB" b="1" dirty="0" smtClean="0">
                <a:solidFill>
                  <a:schemeClr val="accent2">
                    <a:lumMod val="75000"/>
                  </a:schemeClr>
                </a:solidFill>
              </a:rPr>
              <a:t> $</a:t>
            </a:r>
            <a:endParaRPr lang="en-US" dirty="0"/>
          </a:p>
        </p:txBody>
      </p:sp>
      <p:sp>
        <p:nvSpPr>
          <p:cNvPr id="13" name="Right Arrow 12"/>
          <p:cNvSpPr/>
          <p:nvPr/>
        </p:nvSpPr>
        <p:spPr bwMode="auto">
          <a:xfrm>
            <a:off x="3207224" y="1992574"/>
            <a:ext cx="978408" cy="484632"/>
          </a:xfrm>
          <a:prstGeom prst="rightArrow">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4" name="Rectangle 3"/>
          <p:cNvSpPr/>
          <p:nvPr/>
        </p:nvSpPr>
        <p:spPr>
          <a:xfrm>
            <a:off x="5820418" y="814235"/>
            <a:ext cx="309700" cy="338554"/>
          </a:xfrm>
          <a:prstGeom prst="rect">
            <a:avLst/>
          </a:prstGeom>
        </p:spPr>
        <p:txBody>
          <a:bodyPr wrap="none">
            <a:spAutoFit/>
          </a:bodyPr>
          <a:lstStyle/>
          <a:p>
            <a:r>
              <a:rPr lang="en-GB" b="1" dirty="0">
                <a:solidFill>
                  <a:srgbClr val="FF0000"/>
                </a:solidFill>
              </a:rPr>
              <a:t>L</a:t>
            </a:r>
            <a:endParaRPr lang="en-US" dirty="0">
              <a:solidFill>
                <a:srgbClr val="FF0000"/>
              </a:solidFill>
            </a:endParaRPr>
          </a:p>
        </p:txBody>
      </p:sp>
      <p:sp>
        <p:nvSpPr>
          <p:cNvPr id="6" name="Rectangle 5"/>
          <p:cNvSpPr/>
          <p:nvPr/>
        </p:nvSpPr>
        <p:spPr>
          <a:xfrm>
            <a:off x="4934111" y="814235"/>
            <a:ext cx="309700" cy="338554"/>
          </a:xfrm>
          <a:prstGeom prst="rect">
            <a:avLst/>
          </a:prstGeom>
        </p:spPr>
        <p:txBody>
          <a:bodyPr wrap="none">
            <a:spAutoFit/>
          </a:bodyPr>
          <a:lstStyle/>
          <a:p>
            <a:r>
              <a:rPr lang="en-GB" b="1" dirty="0">
                <a:solidFill>
                  <a:srgbClr val="FF0000"/>
                </a:solidFill>
              </a:rPr>
              <a:t>F</a:t>
            </a:r>
            <a:endParaRPr lang="en-US" dirty="0">
              <a:solidFill>
                <a:srgbClr val="FF0000"/>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038" y="1067540"/>
            <a:ext cx="8595360" cy="4907958"/>
          </a:xfrm>
        </p:spPr>
        <p:txBody>
          <a:bodyPr/>
          <a:lstStyle/>
          <a:p>
            <a:endParaRPr lang="en-GB" sz="1600" i="1" dirty="0" smtClean="0"/>
          </a:p>
          <a:p>
            <a:r>
              <a:rPr lang="en-GB" sz="1600" i="1" dirty="0" smtClean="0"/>
              <a:t>C(c) :=</a:t>
            </a:r>
            <a:r>
              <a:rPr lang="en-GB" sz="1600" dirty="0" smtClean="0"/>
              <a:t> function that maps a character c to the total number of occurrences in T of the characters which are alphabetically smaller than c.</a:t>
            </a:r>
          </a:p>
          <a:p>
            <a:r>
              <a:rPr lang="en-GB" sz="1600" i="1" dirty="0" err="1" smtClean="0"/>
              <a:t>Occ</a:t>
            </a:r>
            <a:r>
              <a:rPr lang="en-GB" sz="1600" i="1" dirty="0" smtClean="0"/>
              <a:t>(</a:t>
            </a:r>
            <a:r>
              <a:rPr lang="en-GB" sz="1600" i="1" dirty="0" err="1" smtClean="0"/>
              <a:t>c,k</a:t>
            </a:r>
            <a:r>
              <a:rPr lang="en-GB" sz="1600" i="1" dirty="0" smtClean="0"/>
              <a:t>) </a:t>
            </a:r>
            <a:r>
              <a:rPr lang="en-GB" sz="1600" dirty="0" smtClean="0"/>
              <a:t>:= function that maps (c; k) to the number of occurrences of c in the prefix L[1..k] of the transformed text L.</a:t>
            </a:r>
          </a:p>
          <a:p>
            <a:r>
              <a:rPr lang="en-GB" sz="1600" dirty="0" smtClean="0"/>
              <a:t>C, </a:t>
            </a:r>
            <a:r>
              <a:rPr lang="en-GB" sz="1600" dirty="0" err="1" smtClean="0"/>
              <a:t>Occ</a:t>
            </a:r>
            <a:r>
              <a:rPr lang="en-GB" sz="1600" dirty="0" smtClean="0"/>
              <a:t> and L (last column in BWT matrix) are called the FM index.</a:t>
            </a:r>
          </a:p>
          <a:p>
            <a:endParaRPr lang="en-GB" sz="1600" dirty="0" smtClean="0"/>
          </a:p>
          <a:p>
            <a:endParaRPr lang="en-GB" sz="1600" dirty="0" smtClean="0"/>
          </a:p>
          <a:p>
            <a:r>
              <a:rPr lang="en-GB" sz="1600" dirty="0" smtClean="0"/>
              <a:t>Example:</a:t>
            </a:r>
          </a:p>
          <a:p>
            <a:endParaRPr lang="en-GB" sz="1600" dirty="0" smtClean="0"/>
          </a:p>
          <a:p>
            <a:endParaRPr lang="en-US" sz="1600" dirty="0" smtClean="0"/>
          </a:p>
          <a:p>
            <a:endParaRPr lang="en-US" sz="1600" dirty="0" smtClean="0"/>
          </a:p>
          <a:p>
            <a:r>
              <a:rPr lang="en-US" sz="1600" dirty="0" smtClean="0"/>
              <a:t>It then holds: </a:t>
            </a:r>
          </a:p>
          <a:p>
            <a:pPr marL="0" indent="0" algn="ctr">
              <a:buNone/>
            </a:pPr>
            <a:r>
              <a:rPr lang="en-US" sz="1600" dirty="0" smtClean="0"/>
              <a:t>LF(</a:t>
            </a:r>
            <a:r>
              <a:rPr lang="en-US" sz="1600" dirty="0" err="1" smtClean="0"/>
              <a:t>i</a:t>
            </a:r>
            <a:r>
              <a:rPr lang="en-US" sz="1600" dirty="0" smtClean="0"/>
              <a:t>) = C(L[</a:t>
            </a:r>
            <a:r>
              <a:rPr lang="en-US" sz="1600" dirty="0" err="1" smtClean="0"/>
              <a:t>i</a:t>
            </a:r>
            <a:r>
              <a:rPr lang="en-US" sz="1600" dirty="0" smtClean="0"/>
              <a:t>]) + </a:t>
            </a:r>
            <a:r>
              <a:rPr lang="en-US" sz="1600" dirty="0" err="1" smtClean="0"/>
              <a:t>Occ</a:t>
            </a:r>
            <a:r>
              <a:rPr lang="en-US" sz="1600" dirty="0" smtClean="0"/>
              <a:t>(L[</a:t>
            </a:r>
            <a:r>
              <a:rPr lang="en-US" sz="1600" dirty="0" err="1" smtClean="0"/>
              <a:t>i</a:t>
            </a:r>
            <a:r>
              <a:rPr lang="en-US" sz="1600" dirty="0" smtClean="0"/>
              <a:t>]; </a:t>
            </a:r>
            <a:r>
              <a:rPr lang="en-US" sz="1600" dirty="0" err="1" smtClean="0"/>
              <a:t>i</a:t>
            </a:r>
            <a:r>
              <a:rPr lang="en-US" sz="1600" dirty="0" smtClean="0"/>
              <a:t>)</a:t>
            </a:r>
            <a:endParaRPr lang="en-GB" sz="1600" dirty="0" smtClean="0"/>
          </a:p>
          <a:p>
            <a:endParaRPr lang="en-US" sz="1600" baseline="-25000" dirty="0"/>
          </a:p>
        </p:txBody>
      </p:sp>
      <p:sp>
        <p:nvSpPr>
          <p:cNvPr id="3" name="Title 2"/>
          <p:cNvSpPr>
            <a:spLocks noGrp="1"/>
          </p:cNvSpPr>
          <p:nvPr>
            <p:ph type="title"/>
          </p:nvPr>
        </p:nvSpPr>
        <p:spPr/>
        <p:txBody>
          <a:bodyPr/>
          <a:lstStyle/>
          <a:p>
            <a:r>
              <a:rPr lang="en-GB" dirty="0" smtClean="0"/>
              <a:t>Exact pattern matching in BWT (2): LF-mapping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326447"/>
              </p:ext>
            </p:extLst>
          </p:nvPr>
        </p:nvGraphicFramePr>
        <p:xfrm>
          <a:off x="2045659" y="3770160"/>
          <a:ext cx="4686300" cy="1097280"/>
        </p:xfrm>
        <a:graphic>
          <a:graphicData uri="http://schemas.openxmlformats.org/drawingml/2006/table">
            <a:tbl>
              <a:tblPr firstRow="1" bandRow="1">
                <a:tableStyleId>{5C22544A-7EE6-4342-B048-85BDC9FD1C3A}</a:tableStyleId>
              </a:tblPr>
              <a:tblGrid>
                <a:gridCol w="781050"/>
                <a:gridCol w="781050"/>
                <a:gridCol w="781050"/>
                <a:gridCol w="781050"/>
                <a:gridCol w="781050"/>
                <a:gridCol w="781050"/>
              </a:tblGrid>
              <a:tr h="197908">
                <a:tc>
                  <a:txBody>
                    <a:bodyPr/>
                    <a:lstStyle/>
                    <a:p>
                      <a:r>
                        <a:rPr lang="en-GB" dirty="0" smtClean="0"/>
                        <a:t>a</a:t>
                      </a:r>
                      <a:endParaRPr lang="en-US" dirty="0"/>
                    </a:p>
                  </a:txBody>
                  <a:tcPr/>
                </a:tc>
                <a:tc>
                  <a:txBody>
                    <a:bodyPr/>
                    <a:lstStyle/>
                    <a:p>
                      <a:r>
                        <a:rPr lang="en-GB" dirty="0" smtClean="0"/>
                        <a:t>$</a:t>
                      </a:r>
                      <a:endParaRPr lang="en-US" dirty="0"/>
                    </a:p>
                  </a:txBody>
                  <a:tcPr/>
                </a:tc>
                <a:tc>
                  <a:txBody>
                    <a:bodyPr/>
                    <a:lstStyle/>
                    <a:p>
                      <a:r>
                        <a:rPr lang="en-GB" dirty="0" smtClean="0"/>
                        <a:t>A</a:t>
                      </a:r>
                      <a:endParaRPr lang="en-US" dirty="0"/>
                    </a:p>
                  </a:txBody>
                  <a:tcPr/>
                </a:tc>
                <a:tc>
                  <a:txBody>
                    <a:bodyPr/>
                    <a:lstStyle/>
                    <a:p>
                      <a:r>
                        <a:rPr lang="en-GB" dirty="0" smtClean="0"/>
                        <a:t>C</a:t>
                      </a:r>
                      <a:endParaRPr lang="en-US" dirty="0"/>
                    </a:p>
                  </a:txBody>
                  <a:tcPr/>
                </a:tc>
                <a:tc>
                  <a:txBody>
                    <a:bodyPr/>
                    <a:lstStyle/>
                    <a:p>
                      <a:r>
                        <a:rPr lang="en-GB" dirty="0" smtClean="0"/>
                        <a:t>G</a:t>
                      </a:r>
                      <a:endParaRPr lang="en-US" dirty="0"/>
                    </a:p>
                  </a:txBody>
                  <a:tcPr/>
                </a:tc>
                <a:tc>
                  <a:txBody>
                    <a:bodyPr/>
                    <a:lstStyle/>
                    <a:p>
                      <a:r>
                        <a:rPr lang="en-GB" dirty="0" smtClean="0"/>
                        <a:t>T</a:t>
                      </a:r>
                      <a:endParaRPr lang="en-US" dirty="0"/>
                    </a:p>
                  </a:txBody>
                  <a:tcPr/>
                </a:tc>
              </a:tr>
              <a:tr h="197908">
                <a:tc>
                  <a:txBody>
                    <a:bodyPr/>
                    <a:lstStyle/>
                    <a:p>
                      <a:r>
                        <a:rPr lang="en-GB" dirty="0" err="1" smtClean="0"/>
                        <a:t>na</a:t>
                      </a:r>
                      <a:endParaRPr lang="en-US" dirty="0"/>
                    </a:p>
                  </a:txBody>
                  <a:tcPr/>
                </a:tc>
                <a:tc>
                  <a:txBody>
                    <a:bodyPr/>
                    <a:lstStyle/>
                    <a:p>
                      <a:r>
                        <a:rPr lang="en-GB" dirty="0" smtClean="0"/>
                        <a:t>1</a:t>
                      </a:r>
                      <a:endParaRPr lang="en-US" dirty="0"/>
                    </a:p>
                  </a:txBody>
                  <a:tcPr/>
                </a:tc>
                <a:tc>
                  <a:txBody>
                    <a:bodyPr/>
                    <a:lstStyle/>
                    <a:p>
                      <a:r>
                        <a:rPr lang="en-GB" dirty="0" smtClean="0"/>
                        <a:t>2</a:t>
                      </a:r>
                      <a:endParaRPr lang="en-US" dirty="0"/>
                    </a:p>
                  </a:txBody>
                  <a:tcPr/>
                </a:tc>
                <a:tc>
                  <a:txBody>
                    <a:bodyPr/>
                    <a:lstStyle/>
                    <a:p>
                      <a:r>
                        <a:rPr lang="en-GB" dirty="0" smtClean="0"/>
                        <a:t>1</a:t>
                      </a:r>
                      <a:endParaRPr lang="en-US" dirty="0"/>
                    </a:p>
                  </a:txBody>
                  <a:tcPr/>
                </a:tc>
                <a:tc>
                  <a:txBody>
                    <a:bodyPr/>
                    <a:lstStyle/>
                    <a:p>
                      <a:r>
                        <a:rPr lang="en-GB" dirty="0" smtClean="0"/>
                        <a:t>1</a:t>
                      </a:r>
                      <a:endParaRPr lang="en-US" dirty="0"/>
                    </a:p>
                  </a:txBody>
                  <a:tcPr/>
                </a:tc>
                <a:tc>
                  <a:txBody>
                    <a:bodyPr/>
                    <a:lstStyle/>
                    <a:p>
                      <a:r>
                        <a:rPr lang="en-GB" dirty="0" smtClean="0"/>
                        <a:t>0</a:t>
                      </a:r>
                      <a:endParaRPr lang="en-US" dirty="0"/>
                    </a:p>
                  </a:txBody>
                  <a:tcPr/>
                </a:tc>
              </a:tr>
              <a:tr h="197908">
                <a:tc>
                  <a:txBody>
                    <a:bodyPr/>
                    <a:lstStyle/>
                    <a:p>
                      <a:r>
                        <a:rPr lang="en-GB" dirty="0" smtClean="0"/>
                        <a:t>C</a:t>
                      </a:r>
                      <a:endParaRPr lang="en-US" dirty="0"/>
                    </a:p>
                  </a:txBody>
                  <a:tcPr/>
                </a:tc>
                <a:tc>
                  <a:txBody>
                    <a:bodyPr/>
                    <a:lstStyle/>
                    <a:p>
                      <a:r>
                        <a:rPr lang="en-GB" dirty="0" smtClean="0"/>
                        <a:t>0</a:t>
                      </a:r>
                      <a:endParaRPr lang="en-US" dirty="0"/>
                    </a:p>
                  </a:txBody>
                  <a:tcPr/>
                </a:tc>
                <a:tc>
                  <a:txBody>
                    <a:bodyPr/>
                    <a:lstStyle/>
                    <a:p>
                      <a:r>
                        <a:rPr lang="en-GB" dirty="0" smtClean="0"/>
                        <a:t>1</a:t>
                      </a:r>
                      <a:endParaRPr lang="en-US" dirty="0"/>
                    </a:p>
                  </a:txBody>
                  <a:tcPr/>
                </a:tc>
                <a:tc>
                  <a:txBody>
                    <a:bodyPr/>
                    <a:lstStyle/>
                    <a:p>
                      <a:r>
                        <a:rPr lang="en-GB" dirty="0" smtClean="0"/>
                        <a:t>3</a:t>
                      </a:r>
                      <a:endParaRPr lang="en-US" dirty="0"/>
                    </a:p>
                  </a:txBody>
                  <a:tcPr/>
                </a:tc>
                <a:tc>
                  <a:txBody>
                    <a:bodyPr/>
                    <a:lstStyle/>
                    <a:p>
                      <a:r>
                        <a:rPr lang="en-GB" dirty="0" smtClean="0"/>
                        <a:t>4</a:t>
                      </a:r>
                      <a:endParaRPr lang="en-US" dirty="0"/>
                    </a:p>
                  </a:txBody>
                  <a:tcPr/>
                </a:tc>
                <a:tc>
                  <a:txBody>
                    <a:bodyPr/>
                    <a:lstStyle/>
                    <a:p>
                      <a:r>
                        <a:rPr lang="en-GB" dirty="0" smtClean="0"/>
                        <a:t>5</a:t>
                      </a:r>
                      <a:endParaRPr lang="en-US" dirty="0"/>
                    </a:p>
                  </a:txBody>
                  <a:tcPr/>
                </a:tc>
              </a:tr>
            </a:tbl>
          </a:graphicData>
        </a:graphic>
      </p:graphicFrame>
      <p:sp>
        <p:nvSpPr>
          <p:cNvPr id="5" name="Rectangle 4"/>
          <p:cNvSpPr/>
          <p:nvPr/>
        </p:nvSpPr>
        <p:spPr>
          <a:xfrm>
            <a:off x="7051507" y="3845432"/>
            <a:ext cx="1418337" cy="338554"/>
          </a:xfrm>
          <a:prstGeom prst="rect">
            <a:avLst/>
          </a:prstGeom>
        </p:spPr>
        <p:txBody>
          <a:bodyPr wrap="none">
            <a:spAutoFit/>
          </a:bodyPr>
          <a:lstStyle/>
          <a:p>
            <a:r>
              <a:rPr lang="en-GB" dirty="0" smtClean="0"/>
              <a:t>T = AGACA</a:t>
            </a:r>
            <a:r>
              <a:rPr lang="en-GB" b="1" dirty="0" smtClean="0">
                <a:solidFill>
                  <a:schemeClr val="accent2">
                    <a:lumMod val="75000"/>
                  </a:schemeClr>
                </a:solidFill>
              </a:rPr>
              <a:t> $</a:t>
            </a:r>
            <a:endParaRPr lang="en-US" dirty="0"/>
          </a:p>
        </p:txBody>
      </p:sp>
    </p:spTree>
    <p:extLst>
      <p:ext uri="{BB962C8B-B14F-4D97-AF65-F5344CB8AC3E}">
        <p14:creationId xmlns:p14="http://schemas.microsoft.com/office/powerpoint/2010/main" val="508160386"/>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0038" y="1067540"/>
            <a:ext cx="3445662" cy="927515"/>
          </a:xfrm>
        </p:spPr>
        <p:txBody>
          <a:bodyPr/>
          <a:lstStyle/>
          <a:p>
            <a:pPr marL="0" indent="0">
              <a:buNone/>
            </a:pPr>
            <a:endParaRPr lang="en-US" sz="1600" dirty="0" smtClean="0"/>
          </a:p>
          <a:p>
            <a:pPr marL="0" indent="0">
              <a:buNone/>
            </a:pPr>
            <a:r>
              <a:rPr lang="en-US" dirty="0" smtClean="0"/>
              <a:t>LF(</a:t>
            </a:r>
            <a:r>
              <a:rPr lang="en-US" dirty="0" err="1" smtClean="0"/>
              <a:t>i</a:t>
            </a:r>
            <a:r>
              <a:rPr lang="en-US" dirty="0"/>
              <a:t>) = C(L[</a:t>
            </a:r>
            <a:r>
              <a:rPr lang="en-US" dirty="0" err="1"/>
              <a:t>i</a:t>
            </a:r>
            <a:r>
              <a:rPr lang="en-US" dirty="0"/>
              <a:t>]) + </a:t>
            </a:r>
            <a:r>
              <a:rPr lang="en-US" dirty="0" err="1"/>
              <a:t>Occ</a:t>
            </a:r>
            <a:r>
              <a:rPr lang="en-US" dirty="0"/>
              <a:t>(L[</a:t>
            </a:r>
            <a:r>
              <a:rPr lang="en-US" dirty="0" err="1"/>
              <a:t>i</a:t>
            </a:r>
            <a:r>
              <a:rPr lang="en-US" dirty="0"/>
              <a:t>]; </a:t>
            </a:r>
            <a:r>
              <a:rPr lang="en-US" dirty="0" err="1"/>
              <a:t>i</a:t>
            </a:r>
            <a:r>
              <a:rPr lang="en-US" dirty="0"/>
              <a:t>)</a:t>
            </a:r>
            <a:endParaRPr lang="en-GB" dirty="0" smtClean="0"/>
          </a:p>
          <a:p>
            <a:endParaRPr lang="en-US" sz="1600" baseline="-25000" dirty="0"/>
          </a:p>
        </p:txBody>
      </p:sp>
      <p:sp>
        <p:nvSpPr>
          <p:cNvPr id="3" name="Title 2"/>
          <p:cNvSpPr>
            <a:spLocks noGrp="1"/>
          </p:cNvSpPr>
          <p:nvPr>
            <p:ph type="title"/>
          </p:nvPr>
        </p:nvSpPr>
        <p:spPr/>
        <p:txBody>
          <a:bodyPr/>
          <a:lstStyle/>
          <a:p>
            <a:r>
              <a:rPr lang="en-GB" dirty="0" smtClean="0"/>
              <a:t>Exact pattern matching in BWT (2): LF-mapping</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67834603"/>
              </p:ext>
            </p:extLst>
          </p:nvPr>
        </p:nvGraphicFramePr>
        <p:xfrm>
          <a:off x="4953425" y="2643433"/>
          <a:ext cx="1282888" cy="2225040"/>
        </p:xfrm>
        <a:graphic>
          <a:graphicData uri="http://schemas.openxmlformats.org/drawingml/2006/table">
            <a:tbl>
              <a:tblPr firstRow="1" bandRow="1">
                <a:tableStyleId>{2D5ABB26-0587-4C30-8999-92F81FD0307C}</a:tableStyleId>
              </a:tblPr>
              <a:tblGrid>
                <a:gridCol w="1282888"/>
              </a:tblGrid>
              <a:tr h="370840">
                <a:tc>
                  <a:txBody>
                    <a:bodyPr/>
                    <a:lstStyle/>
                    <a:p>
                      <a:r>
                        <a:rPr lang="en-GB" b="1" baseline="0" dirty="0" smtClean="0">
                          <a:solidFill>
                            <a:schemeClr val="accent2">
                              <a:lumMod val="75000"/>
                            </a:schemeClr>
                          </a:solidFill>
                        </a:rPr>
                        <a:t>$ </a:t>
                      </a:r>
                      <a:r>
                        <a:rPr lang="en-GB" dirty="0" smtClean="0"/>
                        <a:t>AGAC 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 </a:t>
                      </a:r>
                      <a:r>
                        <a:rPr lang="en-GB" sz="1800" b="1" kern="1200" baseline="0" dirty="0" smtClean="0">
                          <a:solidFill>
                            <a:schemeClr val="accent2">
                              <a:lumMod val="75000"/>
                            </a:schemeClr>
                          </a:solidFill>
                          <a:latin typeface="+mn-lt"/>
                          <a:ea typeface="+mn-ea"/>
                          <a:cs typeface="+mn-cs"/>
                        </a:rPr>
                        <a:t>$</a:t>
                      </a:r>
                      <a:r>
                        <a:rPr lang="en-GB" dirty="0" smtClean="0"/>
                        <a:t>AGA 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 CA</a:t>
                      </a:r>
                      <a:r>
                        <a:rPr lang="en-GB" sz="1800" b="1" kern="1200" baseline="0" dirty="0" smtClean="0">
                          <a:solidFill>
                            <a:schemeClr val="accent2">
                              <a:lumMod val="75000"/>
                            </a:schemeClr>
                          </a:solidFill>
                          <a:latin typeface="+mn-lt"/>
                          <a:ea typeface="+mn-ea"/>
                          <a:cs typeface="+mn-cs"/>
                        </a:rPr>
                        <a:t>$</a:t>
                      </a:r>
                      <a:r>
                        <a:rPr lang="en-GB" dirty="0" smtClean="0"/>
                        <a:t>A 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 GACA </a:t>
                      </a:r>
                      <a:r>
                        <a:rPr lang="en-GB" sz="1800" b="1" kern="1200" baseline="0" dirty="0" smtClean="0">
                          <a:solidFill>
                            <a:schemeClr val="accent2">
                              <a:lumMod val="75000"/>
                            </a:schemeClr>
                          </a:solidFill>
                          <a:latin typeface="+mn-lt"/>
                          <a:ea typeface="+mn-ea"/>
                          <a:cs typeface="+mn-cs"/>
                        </a:rPr>
                        <a:t>$</a:t>
                      </a:r>
                      <a:endParaRPr lang="en-US" sz="1800" b="1" kern="1200" baseline="0" dirty="0" smtClean="0">
                        <a:solidFill>
                          <a:schemeClr val="accent2">
                            <a:lumMod val="7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C A</a:t>
                      </a:r>
                      <a:r>
                        <a:rPr lang="en-GB" sz="1800" b="1" kern="1200" baseline="0" dirty="0" smtClean="0">
                          <a:solidFill>
                            <a:schemeClr val="accent2">
                              <a:lumMod val="75000"/>
                            </a:schemeClr>
                          </a:solidFill>
                          <a:latin typeface="+mn-lt"/>
                          <a:ea typeface="+mn-ea"/>
                          <a:cs typeface="+mn-cs"/>
                        </a:rPr>
                        <a:t>$</a:t>
                      </a:r>
                      <a:r>
                        <a:rPr lang="en-GB" dirty="0" smtClean="0"/>
                        <a:t>AG 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G ACA</a:t>
                      </a:r>
                      <a:r>
                        <a:rPr lang="en-GB" sz="1800" b="1" kern="1200" baseline="0" dirty="0" smtClean="0">
                          <a:solidFill>
                            <a:schemeClr val="accent2">
                              <a:lumMod val="75000"/>
                            </a:schemeClr>
                          </a:solidFill>
                          <a:latin typeface="+mn-lt"/>
                          <a:ea typeface="+mn-ea"/>
                          <a:cs typeface="+mn-cs"/>
                        </a:rPr>
                        <a:t>$ </a:t>
                      </a:r>
                      <a:r>
                        <a:rPr lang="en-GB"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Right Arrow 5"/>
          <p:cNvSpPr/>
          <p:nvPr/>
        </p:nvSpPr>
        <p:spPr bwMode="auto">
          <a:xfrm rot="10800000">
            <a:off x="6156700" y="4210276"/>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7" name="Rectangle 6"/>
          <p:cNvSpPr/>
          <p:nvPr/>
        </p:nvSpPr>
        <p:spPr>
          <a:xfrm>
            <a:off x="5847000" y="2333625"/>
            <a:ext cx="309700" cy="338554"/>
          </a:xfrm>
          <a:prstGeom prst="rect">
            <a:avLst/>
          </a:prstGeom>
        </p:spPr>
        <p:txBody>
          <a:bodyPr wrap="none">
            <a:spAutoFit/>
          </a:bodyPr>
          <a:lstStyle/>
          <a:p>
            <a:r>
              <a:rPr lang="en-GB" b="1" dirty="0">
                <a:solidFill>
                  <a:srgbClr val="FF0000"/>
                </a:solidFill>
              </a:rPr>
              <a:t>L</a:t>
            </a:r>
            <a:endParaRPr lang="en-US" dirty="0">
              <a:solidFill>
                <a:srgbClr val="FF0000"/>
              </a:solidFill>
            </a:endParaRPr>
          </a:p>
        </p:txBody>
      </p:sp>
      <p:sp>
        <p:nvSpPr>
          <p:cNvPr id="8" name="Rectangle 7"/>
          <p:cNvSpPr/>
          <p:nvPr/>
        </p:nvSpPr>
        <p:spPr>
          <a:xfrm>
            <a:off x="4960693" y="2333625"/>
            <a:ext cx="309700" cy="338554"/>
          </a:xfrm>
          <a:prstGeom prst="rect">
            <a:avLst/>
          </a:prstGeom>
        </p:spPr>
        <p:txBody>
          <a:bodyPr wrap="none">
            <a:spAutoFit/>
          </a:bodyPr>
          <a:lstStyle/>
          <a:p>
            <a:r>
              <a:rPr lang="en-GB" b="1" dirty="0">
                <a:solidFill>
                  <a:srgbClr val="FF0000"/>
                </a:solidFill>
              </a:rPr>
              <a:t>F</a:t>
            </a:r>
            <a:endParaRPr lang="en-US" dirty="0">
              <a:solidFill>
                <a:srgbClr val="FF0000"/>
              </a:solidFill>
            </a:endParaRPr>
          </a:p>
        </p:txBody>
      </p:sp>
      <p:sp>
        <p:nvSpPr>
          <p:cNvPr id="9" name="Rectangle 8"/>
          <p:cNvSpPr/>
          <p:nvPr/>
        </p:nvSpPr>
        <p:spPr bwMode="auto">
          <a:xfrm>
            <a:off x="1102820" y="1877080"/>
            <a:ext cx="607227" cy="127590"/>
          </a:xfrm>
          <a:prstGeom prst="rect">
            <a:avLst/>
          </a:prstGeom>
          <a:solidFill>
            <a:schemeClr val="accent4">
              <a:lumMod val="5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1923803" y="1877081"/>
            <a:ext cx="1050966" cy="127589"/>
          </a:xfrm>
          <a:prstGeom prst="rect">
            <a:avLst/>
          </a:prstGeom>
          <a:solidFill>
            <a:schemeClr val="accent3">
              <a:lumMod val="5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4731511" y="2713697"/>
            <a:ext cx="229182" cy="367817"/>
          </a:xfrm>
          <a:prstGeom prst="rect">
            <a:avLst/>
          </a:prstGeom>
          <a:solidFill>
            <a:schemeClr val="accent4">
              <a:lumMod val="5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4731511" y="3081514"/>
            <a:ext cx="229182" cy="392750"/>
          </a:xfrm>
          <a:prstGeom prst="rect">
            <a:avLst/>
          </a:prstGeom>
          <a:solidFill>
            <a:schemeClr val="accent3">
              <a:lumMod val="5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3" name="Right Arrow 12"/>
          <p:cNvSpPr/>
          <p:nvPr/>
        </p:nvSpPr>
        <p:spPr bwMode="auto">
          <a:xfrm>
            <a:off x="4245763" y="3472186"/>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cxnSp>
        <p:nvCxnSpPr>
          <p:cNvPr id="18" name="Elbow Connector 17"/>
          <p:cNvCxnSpPr>
            <a:endCxn id="11" idx="1"/>
          </p:cNvCxnSpPr>
          <p:nvPr/>
        </p:nvCxnSpPr>
        <p:spPr bwMode="auto">
          <a:xfrm>
            <a:off x="1406433" y="2004670"/>
            <a:ext cx="3325078" cy="892936"/>
          </a:xfrm>
          <a:prstGeom prst="bentConnector3">
            <a:avLst>
              <a:gd name="adj1" fmla="val 156"/>
            </a:avLst>
          </a:prstGeom>
          <a:noFill/>
          <a:ln w="12700" cap="flat" cmpd="sng" algn="ctr">
            <a:solidFill>
              <a:schemeClr val="tx1"/>
            </a:solidFill>
            <a:prstDash val="solid"/>
            <a:round/>
            <a:headEnd type="none" w="med" len="med"/>
            <a:tailEnd type="arrow"/>
          </a:ln>
          <a:effectLst/>
        </p:spPr>
      </p:cxnSp>
      <p:cxnSp>
        <p:nvCxnSpPr>
          <p:cNvPr id="19" name="Elbow Connector 18"/>
          <p:cNvCxnSpPr>
            <a:endCxn id="12" idx="1"/>
          </p:cNvCxnSpPr>
          <p:nvPr/>
        </p:nvCxnSpPr>
        <p:spPr bwMode="auto">
          <a:xfrm>
            <a:off x="2360852" y="2004670"/>
            <a:ext cx="2370659" cy="1273219"/>
          </a:xfrm>
          <a:prstGeom prst="bentConnector3">
            <a:avLst>
              <a:gd name="adj1" fmla="val 2187"/>
            </a:avLst>
          </a:prstGeom>
          <a:noFill/>
          <a:ln w="12700" cap="flat" cmpd="sng" algn="ctr">
            <a:solidFill>
              <a:schemeClr val="tx1"/>
            </a:solidFill>
            <a:prstDash val="solid"/>
            <a:round/>
            <a:headEnd type="none" w="med" len="med"/>
            <a:tailEnd type="arrow"/>
          </a:ln>
          <a:effectLst/>
        </p:spPr>
      </p:cxnSp>
      <p:sp>
        <p:nvSpPr>
          <p:cNvPr id="30" name="Rectangle 29"/>
          <p:cNvSpPr/>
          <p:nvPr/>
        </p:nvSpPr>
        <p:spPr>
          <a:xfrm>
            <a:off x="274102" y="4952911"/>
            <a:ext cx="8641298" cy="1692771"/>
          </a:xfrm>
          <a:prstGeom prst="rect">
            <a:avLst/>
          </a:prstGeom>
        </p:spPr>
        <p:txBody>
          <a:bodyPr wrap="square">
            <a:spAutoFit/>
          </a:bodyPr>
          <a:lstStyle/>
          <a:p>
            <a:pPr marL="234950" lvl="0" indent="-234950">
              <a:spcBef>
                <a:spcPct val="50000"/>
              </a:spcBef>
              <a:buClr>
                <a:srgbClr val="F89D21"/>
              </a:buClr>
              <a:buSzPct val="60000"/>
              <a:buBlip>
                <a:blip r:embed="rId3"/>
              </a:buBlip>
            </a:pPr>
            <a:r>
              <a:rPr lang="en-GB" kern="0" smtClean="0">
                <a:solidFill>
                  <a:srgbClr val="4D4D4F"/>
                </a:solidFill>
                <a:latin typeface="Arial"/>
              </a:rPr>
              <a:t>C and F </a:t>
            </a:r>
            <a:r>
              <a:rPr lang="en-GB" kern="0" dirty="0" smtClean="0">
                <a:solidFill>
                  <a:srgbClr val="4D4D4F"/>
                </a:solidFill>
                <a:latin typeface="Arial"/>
              </a:rPr>
              <a:t>can be obtained by </a:t>
            </a:r>
            <a:r>
              <a:rPr lang="en-GB" kern="0" smtClean="0">
                <a:solidFill>
                  <a:srgbClr val="4D4D4F"/>
                </a:solidFill>
                <a:latin typeface="Arial"/>
              </a:rPr>
              <a:t>sorting L</a:t>
            </a:r>
          </a:p>
          <a:p>
            <a:pPr marL="234950" lvl="0" indent="-234950">
              <a:spcBef>
                <a:spcPct val="50000"/>
              </a:spcBef>
              <a:buClr>
                <a:srgbClr val="F89D21"/>
              </a:buClr>
              <a:buSzPct val="60000"/>
              <a:buBlip>
                <a:blip r:embed="rId3"/>
              </a:buBlip>
            </a:pPr>
            <a:r>
              <a:rPr lang="en-GB" kern="0" smtClean="0">
                <a:solidFill>
                  <a:srgbClr val="4D4D4F"/>
                </a:solidFill>
                <a:latin typeface="Arial"/>
              </a:rPr>
              <a:t>.</a:t>
            </a:r>
            <a:endParaRPr lang="en-GB" kern="0" dirty="0" smtClean="0">
              <a:solidFill>
                <a:srgbClr val="4D4D4F"/>
              </a:solidFill>
              <a:latin typeface="Arial"/>
            </a:endParaRPr>
          </a:p>
          <a:p>
            <a:pPr marL="234950" indent="-234950">
              <a:spcBef>
                <a:spcPct val="50000"/>
              </a:spcBef>
              <a:buClr>
                <a:srgbClr val="F89D21"/>
              </a:buClr>
              <a:buSzPct val="60000"/>
              <a:buBlip>
                <a:blip r:embed="rId3"/>
              </a:buBlip>
            </a:pPr>
            <a:r>
              <a:rPr lang="en-GB" kern="0" dirty="0" err="1">
                <a:solidFill>
                  <a:srgbClr val="4D4D4F"/>
                </a:solidFill>
                <a:latin typeface="Arial"/>
              </a:rPr>
              <a:t>Occ</a:t>
            </a:r>
            <a:r>
              <a:rPr lang="en-GB" kern="0" dirty="0">
                <a:solidFill>
                  <a:srgbClr val="4D4D4F"/>
                </a:solidFill>
                <a:latin typeface="Arial"/>
              </a:rPr>
              <a:t>(</a:t>
            </a:r>
            <a:r>
              <a:rPr lang="en-GB" kern="0" dirty="0" err="1">
                <a:solidFill>
                  <a:srgbClr val="4D4D4F"/>
                </a:solidFill>
                <a:latin typeface="Arial"/>
              </a:rPr>
              <a:t>c,i</a:t>
            </a:r>
            <a:r>
              <a:rPr lang="en-GB" kern="0" dirty="0">
                <a:solidFill>
                  <a:srgbClr val="4D4D4F"/>
                </a:solidFill>
                <a:latin typeface="Arial"/>
              </a:rPr>
              <a:t>) can be constructed using sequential scan over </a:t>
            </a:r>
            <a:r>
              <a:rPr lang="en-GB" kern="0" dirty="0" smtClean="0">
                <a:solidFill>
                  <a:srgbClr val="4D4D4F"/>
                </a:solidFill>
                <a:latin typeface="Arial"/>
              </a:rPr>
              <a:t>L</a:t>
            </a:r>
            <a:r>
              <a:rPr lang="en-GB" kern="0" dirty="0">
                <a:solidFill>
                  <a:srgbClr val="4D4D4F"/>
                </a:solidFill>
                <a:latin typeface="Arial"/>
              </a:rPr>
              <a:t> </a:t>
            </a:r>
            <a:r>
              <a:rPr lang="en-GB" kern="0" dirty="0" smtClean="0">
                <a:solidFill>
                  <a:srgbClr val="4D4D4F"/>
                </a:solidFill>
                <a:latin typeface="Arial"/>
              </a:rPr>
              <a:t>but will be large.</a:t>
            </a:r>
          </a:p>
          <a:p>
            <a:pPr marL="234950" lvl="0" indent="-234950">
              <a:spcBef>
                <a:spcPct val="50000"/>
              </a:spcBef>
              <a:buClr>
                <a:srgbClr val="F89D21"/>
              </a:buClr>
              <a:buSzPct val="60000"/>
              <a:buBlip>
                <a:blip r:embed="rId3"/>
              </a:buBlip>
            </a:pPr>
            <a:r>
              <a:rPr lang="en-GB" kern="0" dirty="0" err="1" smtClean="0">
                <a:solidFill>
                  <a:srgbClr val="4D4D4F"/>
                </a:solidFill>
                <a:latin typeface="Arial"/>
              </a:rPr>
              <a:t>Occ</a:t>
            </a:r>
            <a:r>
              <a:rPr lang="en-GB" kern="0" dirty="0" smtClean="0">
                <a:solidFill>
                  <a:srgbClr val="4D4D4F"/>
                </a:solidFill>
                <a:latin typeface="Arial"/>
              </a:rPr>
              <a:t>(</a:t>
            </a:r>
            <a:r>
              <a:rPr lang="en-GB" kern="0" dirty="0" err="1" smtClean="0">
                <a:solidFill>
                  <a:srgbClr val="4D4D4F"/>
                </a:solidFill>
                <a:latin typeface="Arial"/>
              </a:rPr>
              <a:t>c,i</a:t>
            </a:r>
            <a:r>
              <a:rPr lang="en-GB" kern="0" dirty="0" smtClean="0">
                <a:solidFill>
                  <a:srgbClr val="4D4D4F"/>
                </a:solidFill>
                <a:latin typeface="Arial"/>
              </a:rPr>
              <a:t>) (rank) queries will dominate runtime. Can choose not to store all entries at the expense of slow down. Or use Wavelet-trees (rank queries in log2|∑|)</a:t>
            </a:r>
            <a:endParaRPr lang="en-GB" kern="0" dirty="0">
              <a:solidFill>
                <a:srgbClr val="4D4D4F"/>
              </a:solidFill>
              <a:latin typeface="Arial"/>
            </a:endParaRPr>
          </a:p>
        </p:txBody>
      </p:sp>
    </p:spTree>
    <p:extLst>
      <p:ext uri="{BB962C8B-B14F-4D97-AF65-F5344CB8AC3E}">
        <p14:creationId xmlns:p14="http://schemas.microsoft.com/office/powerpoint/2010/main" val="415841986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3960" y="1230892"/>
            <a:ext cx="6640864" cy="2249288"/>
          </a:xfrm>
        </p:spPr>
        <p:txBody>
          <a:bodyPr>
            <a:noAutofit/>
          </a:bodyPr>
          <a:lstStyle/>
          <a:p>
            <a:endParaRPr lang="en-GB" sz="1600" dirty="0" smtClean="0"/>
          </a:p>
          <a:p>
            <a:r>
              <a:rPr lang="en-GB" sz="1600" dirty="0" smtClean="0"/>
              <a:t>Observation: characters of the BWT whose associated suffixes start with string Q form a contiguous interval.</a:t>
            </a:r>
          </a:p>
          <a:p>
            <a:r>
              <a:rPr lang="en-GB" sz="1600" dirty="0" smtClean="0"/>
              <a:t>We call this the Q-interval [</a:t>
            </a:r>
            <a:r>
              <a:rPr lang="en-GB" sz="1600" dirty="0" err="1" smtClean="0"/>
              <a:t>b</a:t>
            </a:r>
            <a:r>
              <a:rPr lang="en-GB" sz="1600" baseline="-25000" dirty="0" err="1" smtClean="0"/>
              <a:t>Q</a:t>
            </a:r>
            <a:r>
              <a:rPr lang="en-GB" sz="1600" dirty="0" err="1" smtClean="0"/>
              <a:t>,e</a:t>
            </a:r>
            <a:r>
              <a:rPr lang="en-GB" sz="1600" baseline="-25000" dirty="0" err="1" smtClean="0"/>
              <a:t>Q</a:t>
            </a:r>
            <a:r>
              <a:rPr lang="en-GB" sz="1600" dirty="0" smtClean="0"/>
              <a:t>].</a:t>
            </a:r>
          </a:p>
          <a:p>
            <a:endParaRPr lang="en-GB" sz="1600" dirty="0" smtClean="0"/>
          </a:p>
          <a:p>
            <a:endParaRPr lang="en-US" sz="1600" baseline="-25000" dirty="0"/>
          </a:p>
        </p:txBody>
      </p:sp>
      <p:graphicFrame>
        <p:nvGraphicFramePr>
          <p:cNvPr id="5" name="Table 4"/>
          <p:cNvGraphicFramePr>
            <a:graphicFrameLocks noGrp="1"/>
          </p:cNvGraphicFramePr>
          <p:nvPr/>
        </p:nvGraphicFramePr>
        <p:xfrm>
          <a:off x="6919414" y="1356055"/>
          <a:ext cx="1665028" cy="2225040"/>
        </p:xfrm>
        <a:graphic>
          <a:graphicData uri="http://schemas.openxmlformats.org/drawingml/2006/table">
            <a:tbl>
              <a:tblPr firstRow="1" bandRow="1">
                <a:tableStyleId>{2D5ABB26-0587-4C30-8999-92F81FD0307C}</a:tableStyleId>
              </a:tblPr>
              <a:tblGrid>
                <a:gridCol w="394675"/>
                <a:gridCol w="1270353"/>
              </a:tblGrid>
              <a:tr h="370840">
                <a:tc>
                  <a:txBody>
                    <a:bodyPr/>
                    <a:lstStyle/>
                    <a:p>
                      <a:r>
                        <a:rPr lang="en-GB"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b="1" baseline="0" dirty="0" smtClean="0">
                          <a:solidFill>
                            <a:schemeClr val="accent2">
                              <a:lumMod val="75000"/>
                            </a:schemeClr>
                          </a:solidFill>
                        </a:rPr>
                        <a:t>$ </a:t>
                      </a:r>
                      <a:r>
                        <a:rPr lang="en-GB" dirty="0" smtClean="0"/>
                        <a:t>AGAC 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smtClean="0"/>
                        <a:t>A </a:t>
                      </a:r>
                      <a:r>
                        <a:rPr lang="en-GB" sz="1800" b="1" kern="1200" baseline="0" dirty="0" smtClean="0">
                          <a:solidFill>
                            <a:schemeClr val="accent2">
                              <a:lumMod val="75000"/>
                            </a:schemeClr>
                          </a:solidFill>
                          <a:latin typeface="+mn-lt"/>
                          <a:ea typeface="+mn-ea"/>
                          <a:cs typeface="+mn-cs"/>
                        </a:rPr>
                        <a:t>$</a:t>
                      </a:r>
                      <a:r>
                        <a:rPr lang="en-GB" dirty="0" smtClean="0"/>
                        <a:t>AGA 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smtClean="0"/>
                        <a:t>A CA</a:t>
                      </a:r>
                      <a:r>
                        <a:rPr lang="en-GB" sz="1800" b="1" kern="1200" baseline="0" dirty="0" smtClean="0">
                          <a:solidFill>
                            <a:schemeClr val="accent2">
                              <a:lumMod val="75000"/>
                            </a:schemeClr>
                          </a:solidFill>
                          <a:latin typeface="+mn-lt"/>
                          <a:ea typeface="+mn-ea"/>
                          <a:cs typeface="+mn-cs"/>
                        </a:rPr>
                        <a:t>$</a:t>
                      </a:r>
                      <a:r>
                        <a:rPr lang="en-GB" dirty="0" smtClean="0"/>
                        <a:t>A 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sz="1800" b="1" kern="1200" baseline="0" dirty="0" smtClean="0">
                          <a:solidFill>
                            <a:schemeClr val="accent2">
                              <a:lumMod val="75000"/>
                            </a:schemeClr>
                          </a:solidFill>
                          <a:latin typeface="+mn-lt"/>
                          <a:ea typeface="+mn-ea"/>
                          <a:cs typeface="+mn-cs"/>
                        </a:rPr>
                        <a:t> $</a:t>
                      </a:r>
                      <a:endParaRPr lang="en-US" sz="1800" b="1" kern="1200" baseline="0" dirty="0" smtClean="0">
                        <a:solidFill>
                          <a:schemeClr val="accent2">
                            <a:lumMod val="7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smtClean="0"/>
                        <a:t>A GACA </a:t>
                      </a:r>
                      <a:r>
                        <a:rPr lang="en-GB" sz="1800" b="1" kern="1200" baseline="0" dirty="0" smtClean="0">
                          <a:solidFill>
                            <a:schemeClr val="accent2">
                              <a:lumMod val="75000"/>
                            </a:schemeClr>
                          </a:solidFill>
                          <a:latin typeface="+mn-lt"/>
                          <a:ea typeface="+mn-ea"/>
                          <a:cs typeface="+mn-cs"/>
                        </a:rPr>
                        <a:t>$</a:t>
                      </a:r>
                      <a:endParaRPr lang="en-US" sz="1800" b="1" kern="1200" baseline="0" dirty="0" smtClean="0">
                        <a:solidFill>
                          <a:schemeClr val="accent2">
                            <a:lumMod val="7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smtClean="0"/>
                        <a:t>C A</a:t>
                      </a:r>
                      <a:r>
                        <a:rPr lang="en-GB" sz="1800" b="1" kern="1200" baseline="0" dirty="0" smtClean="0">
                          <a:solidFill>
                            <a:schemeClr val="accent2">
                              <a:lumMod val="75000"/>
                            </a:schemeClr>
                          </a:solidFill>
                          <a:latin typeface="+mn-lt"/>
                          <a:ea typeface="+mn-ea"/>
                          <a:cs typeface="+mn-cs"/>
                        </a:rPr>
                        <a:t>$</a:t>
                      </a:r>
                      <a:r>
                        <a:rPr lang="en-GB" dirty="0" smtClean="0"/>
                        <a:t>AG 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smtClean="0"/>
                        <a:t>G ACA</a:t>
                      </a:r>
                      <a:r>
                        <a:rPr lang="en-GB" sz="1800" b="1" kern="1200" baseline="0" dirty="0" smtClean="0">
                          <a:solidFill>
                            <a:schemeClr val="accent2">
                              <a:lumMod val="75000"/>
                            </a:schemeClr>
                          </a:solidFill>
                          <a:latin typeface="+mn-lt"/>
                          <a:ea typeface="+mn-ea"/>
                          <a:cs typeface="+mn-cs"/>
                        </a:rPr>
                        <a:t>$ </a:t>
                      </a:r>
                      <a:r>
                        <a:rPr lang="en-GB"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Rectangle 7"/>
          <p:cNvSpPr/>
          <p:nvPr/>
        </p:nvSpPr>
        <p:spPr>
          <a:xfrm>
            <a:off x="238835" y="3878873"/>
            <a:ext cx="8509380" cy="1175706"/>
          </a:xfrm>
          <a:prstGeom prst="rect">
            <a:avLst/>
          </a:prstGeom>
        </p:spPr>
        <p:txBody>
          <a:bodyPr wrap="square">
            <a:spAutoFit/>
          </a:bodyPr>
          <a:lstStyle/>
          <a:p>
            <a:pPr marL="234950" lvl="0" indent="-234950">
              <a:spcBef>
                <a:spcPct val="50000"/>
              </a:spcBef>
              <a:buClr>
                <a:srgbClr val="F89D21"/>
              </a:buClr>
              <a:buSzPct val="60000"/>
              <a:buBlip>
                <a:blip r:embed="rId3"/>
              </a:buBlip>
            </a:pPr>
            <a:r>
              <a:rPr lang="en-GB" kern="0" dirty="0" smtClean="0">
                <a:solidFill>
                  <a:srgbClr val="4D4D4F"/>
                </a:solidFill>
                <a:latin typeface="Arial"/>
              </a:rPr>
              <a:t>Extending Q-intervals: </a:t>
            </a:r>
          </a:p>
          <a:p>
            <a:pPr marL="692150" lvl="1" indent="-234950">
              <a:spcBef>
                <a:spcPct val="20000"/>
              </a:spcBef>
              <a:buClr>
                <a:schemeClr val="tx1"/>
              </a:buClr>
              <a:buSzPct val="60000"/>
              <a:buFont typeface="Arial" charset="0"/>
              <a:buChar char="–"/>
            </a:pPr>
            <a:r>
              <a:rPr lang="en-GB" dirty="0" smtClean="0">
                <a:latin typeface="+mn-lt"/>
              </a:rPr>
              <a:t>Each occurrence of c in the Q-interval corresponds to an occurrence of string </a:t>
            </a:r>
            <a:r>
              <a:rPr lang="en-GB" dirty="0" err="1" smtClean="0">
                <a:latin typeface="+mn-lt"/>
              </a:rPr>
              <a:t>cQ</a:t>
            </a:r>
            <a:r>
              <a:rPr lang="en-GB" dirty="0" smtClean="0">
                <a:latin typeface="+mn-lt"/>
              </a:rPr>
              <a:t> in the text </a:t>
            </a:r>
            <a:r>
              <a:rPr lang="en-GB" i="1" dirty="0" smtClean="0">
                <a:latin typeface="+mn-lt"/>
              </a:rPr>
              <a:t>(backward extension).</a:t>
            </a:r>
            <a:endParaRPr lang="en-GB" dirty="0" smtClean="0">
              <a:latin typeface="+mn-lt"/>
            </a:endParaRPr>
          </a:p>
          <a:p>
            <a:pPr marL="692150" lvl="1" indent="-234950">
              <a:spcBef>
                <a:spcPct val="20000"/>
              </a:spcBef>
              <a:buClr>
                <a:schemeClr val="tx1"/>
              </a:buClr>
              <a:buSzPct val="60000"/>
            </a:pPr>
            <a:endParaRPr lang="en-GB" dirty="0" smtClean="0">
              <a:latin typeface="+mn-lt"/>
            </a:endParaRPr>
          </a:p>
        </p:txBody>
      </p:sp>
      <p:sp>
        <p:nvSpPr>
          <p:cNvPr id="9" name="Rechteck 4"/>
          <p:cNvSpPr/>
          <p:nvPr/>
        </p:nvSpPr>
        <p:spPr bwMode="auto">
          <a:xfrm flipV="1">
            <a:off x="7387690" y="1745643"/>
            <a:ext cx="200465" cy="107944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0" name="Rechteck 4"/>
          <p:cNvSpPr/>
          <p:nvPr/>
        </p:nvSpPr>
        <p:spPr bwMode="auto">
          <a:xfrm flipH="1" flipV="1">
            <a:off x="7001302" y="1734268"/>
            <a:ext cx="245658" cy="107944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1" name="Title 10"/>
          <p:cNvSpPr>
            <a:spLocks noGrp="1"/>
          </p:cNvSpPr>
          <p:nvPr>
            <p:ph type="title"/>
          </p:nvPr>
        </p:nvSpPr>
        <p:spPr/>
        <p:txBody>
          <a:bodyPr/>
          <a:lstStyle/>
          <a:p>
            <a:r>
              <a:rPr lang="en-GB" dirty="0" smtClean="0"/>
              <a:t>Exact pattern matching in BWT (4): Q-intervals</a:t>
            </a:r>
            <a:endParaRPr lang="en-US" dirty="0"/>
          </a:p>
        </p:txBody>
      </p:sp>
      <p:sp>
        <p:nvSpPr>
          <p:cNvPr id="12" name="Rectangle 12"/>
          <p:cNvSpPr/>
          <p:nvPr/>
        </p:nvSpPr>
        <p:spPr>
          <a:xfrm>
            <a:off x="6769211" y="1033551"/>
            <a:ext cx="651140" cy="338554"/>
          </a:xfrm>
          <a:prstGeom prst="rect">
            <a:avLst/>
          </a:prstGeom>
        </p:spPr>
        <p:txBody>
          <a:bodyPr wrap="none">
            <a:spAutoFit/>
          </a:bodyPr>
          <a:lstStyle/>
          <a:p>
            <a:r>
              <a:rPr lang="en-GB" b="1" dirty="0" smtClean="0">
                <a:solidFill>
                  <a:srgbClr val="FF0000"/>
                </a:solidFill>
              </a:rPr>
              <a:t>BWT</a:t>
            </a:r>
            <a:endParaRPr lang="en-US" b="1" dirty="0">
              <a:solidFill>
                <a:srgbClr val="FF0000"/>
              </a:solidFill>
            </a:endParaRPr>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2198" y="4042332"/>
            <a:ext cx="7364195" cy="2249288"/>
          </a:xfrm>
        </p:spPr>
        <p:txBody>
          <a:bodyPr>
            <a:noAutofit/>
          </a:bodyPr>
          <a:lstStyle/>
          <a:p>
            <a:endParaRPr lang="en-GB" sz="2000" dirty="0" smtClean="0"/>
          </a:p>
          <a:p>
            <a:r>
              <a:rPr lang="en-GB" dirty="0" smtClean="0"/>
              <a:t>Query string P=GA</a:t>
            </a:r>
          </a:p>
          <a:p>
            <a:r>
              <a:rPr lang="en-GB" dirty="0" smtClean="0"/>
              <a:t>Count(P) in O(|P|)</a:t>
            </a:r>
          </a:p>
          <a:p>
            <a:r>
              <a:rPr lang="en-GB" dirty="0"/>
              <a:t>L</a:t>
            </a:r>
            <a:r>
              <a:rPr lang="en-GB" dirty="0" smtClean="0"/>
              <a:t>ocate(P) in O(|P| + log |T|)</a:t>
            </a:r>
          </a:p>
          <a:p>
            <a:pPr lvl="1"/>
            <a:r>
              <a:rPr lang="en-GB" dirty="0" smtClean="0"/>
              <a:t>Need to store a selection of indices that map entries of L to T</a:t>
            </a:r>
          </a:p>
          <a:p>
            <a:endParaRPr lang="en-US" baseline="-25000" dirty="0"/>
          </a:p>
        </p:txBody>
      </p:sp>
      <p:sp>
        <p:nvSpPr>
          <p:cNvPr id="3" name="Title 2"/>
          <p:cNvSpPr>
            <a:spLocks noGrp="1"/>
          </p:cNvSpPr>
          <p:nvPr>
            <p:ph type="title"/>
          </p:nvPr>
        </p:nvSpPr>
        <p:spPr/>
        <p:txBody>
          <a:bodyPr/>
          <a:lstStyle/>
          <a:p>
            <a:r>
              <a:rPr lang="en-GB" dirty="0" smtClean="0"/>
              <a:t>Exact pattern matching in BWT: “backward search”</a:t>
            </a:r>
            <a:endParaRPr lang="en-US" dirty="0"/>
          </a:p>
        </p:txBody>
      </p:sp>
      <p:graphicFrame>
        <p:nvGraphicFramePr>
          <p:cNvPr id="5" name="Table 4"/>
          <p:cNvGraphicFramePr>
            <a:graphicFrameLocks noGrp="1"/>
          </p:cNvGraphicFramePr>
          <p:nvPr/>
        </p:nvGraphicFramePr>
        <p:xfrm>
          <a:off x="1797378" y="1289403"/>
          <a:ext cx="1270353" cy="2225040"/>
        </p:xfrm>
        <a:graphic>
          <a:graphicData uri="http://schemas.openxmlformats.org/drawingml/2006/table">
            <a:tbl>
              <a:tblPr firstRow="1" bandRow="1">
                <a:tableStyleId>{2D5ABB26-0587-4C30-8999-92F81FD0307C}</a:tableStyleId>
              </a:tblPr>
              <a:tblGrid>
                <a:gridCol w="1270353"/>
              </a:tblGrid>
              <a:tr h="370840">
                <a:tc>
                  <a:txBody>
                    <a:bodyPr/>
                    <a:lstStyle/>
                    <a:p>
                      <a:r>
                        <a:rPr lang="en-GB" b="1" baseline="0" dirty="0" smtClean="0">
                          <a:solidFill>
                            <a:schemeClr val="accent2">
                              <a:lumMod val="75000"/>
                            </a:schemeClr>
                          </a:solidFill>
                        </a:rPr>
                        <a:t>$ </a:t>
                      </a:r>
                      <a:r>
                        <a:rPr lang="en-GB" dirty="0" smtClean="0"/>
                        <a:t>AGAC 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 </a:t>
                      </a:r>
                      <a:r>
                        <a:rPr lang="en-GB" sz="1800" b="1" kern="1200" baseline="0" dirty="0" smtClean="0">
                          <a:solidFill>
                            <a:schemeClr val="accent2">
                              <a:lumMod val="75000"/>
                            </a:schemeClr>
                          </a:solidFill>
                          <a:latin typeface="+mn-lt"/>
                          <a:ea typeface="+mn-ea"/>
                          <a:cs typeface="+mn-cs"/>
                        </a:rPr>
                        <a:t>$</a:t>
                      </a:r>
                      <a:r>
                        <a:rPr lang="en-GB" dirty="0" smtClean="0"/>
                        <a:t>AGA C</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 CA</a:t>
                      </a:r>
                      <a:r>
                        <a:rPr lang="en-GB" sz="1800" b="1" kern="1200" baseline="0" dirty="0" smtClean="0">
                          <a:solidFill>
                            <a:schemeClr val="accent2">
                              <a:lumMod val="75000"/>
                            </a:schemeClr>
                          </a:solidFill>
                          <a:latin typeface="+mn-lt"/>
                          <a:ea typeface="+mn-ea"/>
                          <a:cs typeface="+mn-cs"/>
                        </a:rPr>
                        <a:t>$</a:t>
                      </a:r>
                      <a:r>
                        <a:rPr lang="en-GB" dirty="0" smtClean="0"/>
                        <a:t>A G</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A GACA </a:t>
                      </a:r>
                      <a:r>
                        <a:rPr lang="en-GB" sz="1800" b="1" kern="1200" baseline="0" dirty="0" smtClean="0">
                          <a:solidFill>
                            <a:schemeClr val="accent2">
                              <a:lumMod val="75000"/>
                            </a:schemeClr>
                          </a:solidFill>
                          <a:latin typeface="+mn-lt"/>
                          <a:ea typeface="+mn-ea"/>
                          <a:cs typeface="+mn-cs"/>
                        </a:rPr>
                        <a:t>$</a:t>
                      </a:r>
                      <a:endParaRPr lang="en-US" sz="1800" b="1" kern="1200" baseline="0" dirty="0" smtClean="0">
                        <a:solidFill>
                          <a:schemeClr val="accent2">
                            <a:lumMod val="7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C A</a:t>
                      </a:r>
                      <a:r>
                        <a:rPr lang="en-GB" sz="1800" b="1" kern="1200" baseline="0" dirty="0" smtClean="0">
                          <a:solidFill>
                            <a:schemeClr val="accent2">
                              <a:lumMod val="75000"/>
                            </a:schemeClr>
                          </a:solidFill>
                          <a:latin typeface="+mn-lt"/>
                          <a:ea typeface="+mn-ea"/>
                          <a:cs typeface="+mn-cs"/>
                        </a:rPr>
                        <a:t>$</a:t>
                      </a:r>
                      <a:r>
                        <a:rPr lang="en-GB" dirty="0" smtClean="0"/>
                        <a:t>AG 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GB" dirty="0" smtClean="0"/>
                        <a:t>G ACA</a:t>
                      </a:r>
                      <a:r>
                        <a:rPr lang="en-GB" sz="1800" b="1" kern="1200" baseline="0" dirty="0" smtClean="0">
                          <a:solidFill>
                            <a:schemeClr val="accent2">
                              <a:lumMod val="75000"/>
                            </a:schemeClr>
                          </a:solidFill>
                          <a:latin typeface="+mn-lt"/>
                          <a:ea typeface="+mn-ea"/>
                          <a:cs typeface="+mn-cs"/>
                        </a:rPr>
                        <a:t>$ </a:t>
                      </a:r>
                      <a:r>
                        <a:rPr lang="en-GB" dirty="0" smtClean="0"/>
                        <a:t>A</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13" name="Group 12"/>
          <p:cNvGrpSpPr/>
          <p:nvPr/>
        </p:nvGrpSpPr>
        <p:grpSpPr>
          <a:xfrm>
            <a:off x="1485753" y="1721207"/>
            <a:ext cx="361984" cy="957616"/>
            <a:chOff x="316172" y="1678677"/>
            <a:chExt cx="361984" cy="957616"/>
          </a:xfrm>
        </p:grpSpPr>
        <p:sp>
          <p:nvSpPr>
            <p:cNvPr id="11" name="Right Arrow 10"/>
            <p:cNvSpPr/>
            <p:nvPr/>
          </p:nvSpPr>
          <p:spPr bwMode="auto">
            <a:xfrm>
              <a:off x="341193" y="1678677"/>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2" name="Right Arrow 11"/>
            <p:cNvSpPr/>
            <p:nvPr/>
          </p:nvSpPr>
          <p:spPr bwMode="auto">
            <a:xfrm>
              <a:off x="316172" y="2445226"/>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grpSp>
      <p:grpSp>
        <p:nvGrpSpPr>
          <p:cNvPr id="34" name="Group 33"/>
          <p:cNvGrpSpPr/>
          <p:nvPr/>
        </p:nvGrpSpPr>
        <p:grpSpPr>
          <a:xfrm>
            <a:off x="3127504" y="1737816"/>
            <a:ext cx="352885" cy="943969"/>
            <a:chOff x="4562900" y="1737817"/>
            <a:chExt cx="352885" cy="943969"/>
          </a:xfrm>
        </p:grpSpPr>
        <p:sp>
          <p:nvSpPr>
            <p:cNvPr id="19" name="Right Arrow 18"/>
            <p:cNvSpPr/>
            <p:nvPr/>
          </p:nvSpPr>
          <p:spPr bwMode="auto">
            <a:xfrm rot="10800000">
              <a:off x="4562900" y="1737817"/>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0" name="Right Arrow 19"/>
            <p:cNvSpPr/>
            <p:nvPr/>
          </p:nvSpPr>
          <p:spPr bwMode="auto">
            <a:xfrm rot="10800000">
              <a:off x="4578822" y="2490719"/>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grpSp>
      <p:sp>
        <p:nvSpPr>
          <p:cNvPr id="22" name="Rechteck 4"/>
          <p:cNvSpPr/>
          <p:nvPr/>
        </p:nvSpPr>
        <p:spPr bwMode="auto">
          <a:xfrm flipH="1" flipV="1">
            <a:off x="2715798" y="2105029"/>
            <a:ext cx="204716" cy="231011"/>
          </a:xfrm>
          <a:prstGeom prst="rect">
            <a:avLst/>
          </a:prstGeom>
          <a:noFill/>
          <a:ln w="38100" cap="flat" cmpd="sng" algn="ctr">
            <a:solidFill>
              <a:srgbClr val="FFB44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grpSp>
        <p:nvGrpSpPr>
          <p:cNvPr id="33" name="Group 32"/>
          <p:cNvGrpSpPr/>
          <p:nvPr/>
        </p:nvGrpSpPr>
        <p:grpSpPr>
          <a:xfrm>
            <a:off x="1480728" y="3070695"/>
            <a:ext cx="339238" cy="520888"/>
            <a:chOff x="5627426" y="3102593"/>
            <a:chExt cx="339238" cy="520888"/>
          </a:xfrm>
        </p:grpSpPr>
        <p:sp>
          <p:nvSpPr>
            <p:cNvPr id="26" name="Right Arrow 25"/>
            <p:cNvSpPr/>
            <p:nvPr/>
          </p:nvSpPr>
          <p:spPr bwMode="auto">
            <a:xfrm>
              <a:off x="5627426" y="3102593"/>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7" name="Right Arrow 26"/>
            <p:cNvSpPr/>
            <p:nvPr/>
          </p:nvSpPr>
          <p:spPr bwMode="auto">
            <a:xfrm>
              <a:off x="5629701" y="3432414"/>
              <a:ext cx="336963" cy="191067"/>
            </a:xfrm>
            <a:prstGeom prst="rightArrow">
              <a:avLst/>
            </a:prstGeom>
            <a:solidFill>
              <a:srgbClr val="FFB441"/>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grpSp>
      <p:sp>
        <p:nvSpPr>
          <p:cNvPr id="35" name="Rechteck 4"/>
          <p:cNvSpPr/>
          <p:nvPr/>
        </p:nvSpPr>
        <p:spPr bwMode="auto">
          <a:xfrm flipH="1" flipV="1">
            <a:off x="1871395" y="3216131"/>
            <a:ext cx="403971" cy="228817"/>
          </a:xfrm>
          <a:prstGeom prst="rect">
            <a:avLst/>
          </a:prstGeom>
          <a:noFill/>
          <a:ln w="38100" cap="flat" cmpd="sng" algn="ctr">
            <a:solidFill>
              <a:srgbClr val="FFB44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36" name="Rectangle 35"/>
          <p:cNvSpPr/>
          <p:nvPr/>
        </p:nvSpPr>
        <p:spPr>
          <a:xfrm>
            <a:off x="4189228" y="1610004"/>
            <a:ext cx="4954771" cy="1892826"/>
          </a:xfrm>
          <a:prstGeom prst="rect">
            <a:avLst/>
          </a:prstGeom>
        </p:spPr>
        <p:txBody>
          <a:bodyPr wrap="square">
            <a:spAutoFit/>
          </a:bodyPr>
          <a:lstStyle/>
          <a:p>
            <a:pPr marL="234950" lvl="0" indent="-234950">
              <a:spcBef>
                <a:spcPct val="50000"/>
              </a:spcBef>
              <a:buClr>
                <a:srgbClr val="F89D21"/>
              </a:buClr>
              <a:buSzPct val="60000"/>
              <a:buBlip>
                <a:blip r:embed="rId3"/>
              </a:buBlip>
            </a:pPr>
            <a:r>
              <a:rPr lang="en-GB" sz="1800" kern="0" dirty="0" smtClean="0">
                <a:solidFill>
                  <a:srgbClr val="4D4D4F"/>
                </a:solidFill>
                <a:latin typeface="Arial"/>
              </a:rPr>
              <a:t>Locate suffixes starting with “A”.</a:t>
            </a:r>
          </a:p>
          <a:p>
            <a:pPr marL="234950" lvl="0" indent="-234950">
              <a:spcBef>
                <a:spcPct val="50000"/>
              </a:spcBef>
              <a:buClr>
                <a:srgbClr val="F89D21"/>
              </a:buClr>
              <a:buSzPct val="60000"/>
              <a:buBlip>
                <a:blip r:embed="rId3"/>
              </a:buBlip>
            </a:pPr>
            <a:r>
              <a:rPr lang="en-GB" sz="1800" kern="0" dirty="0" smtClean="0">
                <a:solidFill>
                  <a:srgbClr val="4D4D4F"/>
                </a:solidFill>
                <a:latin typeface="Arial"/>
              </a:rPr>
              <a:t>Count occurrences of “G” in Q-interval.</a:t>
            </a:r>
          </a:p>
          <a:p>
            <a:pPr marL="234950" lvl="0" indent="-234950">
              <a:spcBef>
                <a:spcPct val="50000"/>
              </a:spcBef>
              <a:buClr>
                <a:srgbClr val="F89D21"/>
              </a:buClr>
              <a:buSzPct val="60000"/>
              <a:buBlip>
                <a:blip r:embed="rId3"/>
              </a:buBlip>
            </a:pPr>
            <a:r>
              <a:rPr lang="en-GB" sz="1800" kern="0" dirty="0" smtClean="0">
                <a:solidFill>
                  <a:srgbClr val="4D4D4F"/>
                </a:solidFill>
                <a:latin typeface="Arial"/>
              </a:rPr>
              <a:t>Locate suffixes starting with “G” using LF-mapping </a:t>
            </a:r>
            <a:r>
              <a:rPr lang="en-GB" sz="1800" i="1" kern="0" dirty="0" smtClean="0">
                <a:solidFill>
                  <a:srgbClr val="4D4D4F"/>
                </a:solidFill>
                <a:latin typeface="Arial"/>
              </a:rPr>
              <a:t>(forward extension).</a:t>
            </a:r>
          </a:p>
          <a:p>
            <a:pPr marL="234950" lvl="0" indent="-234950">
              <a:spcBef>
                <a:spcPct val="50000"/>
              </a:spcBef>
              <a:buClr>
                <a:srgbClr val="F89D21"/>
              </a:buClr>
              <a:buSzPct val="60000"/>
              <a:buBlip>
                <a:blip r:embed="rId3"/>
              </a:buBlip>
            </a:pPr>
            <a:r>
              <a:rPr lang="en-GB" sz="1800" kern="0" dirty="0" smtClean="0">
                <a:solidFill>
                  <a:srgbClr val="4D4D4F"/>
                </a:solidFill>
                <a:latin typeface="Arial"/>
              </a:rPr>
              <a:t>… </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0312" y="1435608"/>
            <a:ext cx="8595360" cy="3373898"/>
          </a:xfrm>
        </p:spPr>
        <p:txBody>
          <a:bodyPr/>
          <a:lstStyle/>
          <a:p>
            <a:endParaRPr lang="en-US" dirty="0" smtClean="0"/>
          </a:p>
          <a:p>
            <a:r>
              <a:rPr lang="en-US" dirty="0" smtClean="0"/>
              <a:t>DNA sequencing is not a 100% accurate process, DNA reads will contain errors (mismatches).</a:t>
            </a:r>
          </a:p>
          <a:p>
            <a:endParaRPr lang="en-US" dirty="0" smtClean="0"/>
          </a:p>
          <a:p>
            <a:r>
              <a:rPr lang="en-US" dirty="0" smtClean="0"/>
              <a:t>To allow for mismatches, do backward search as usual. If Q-interval becomes empty, back track to the last matching suffix. Greedily substitute letter in the DNA read and continue.</a:t>
            </a:r>
          </a:p>
          <a:p>
            <a:endParaRPr lang="en-US" dirty="0" smtClean="0"/>
          </a:p>
          <a:p>
            <a:r>
              <a:rPr lang="en-US" dirty="0" smtClean="0"/>
              <a:t>Some similarity to a depth-first search. Not guaranteed to find the “best” match for the read, but most tools give the first N found.</a:t>
            </a:r>
            <a:endParaRPr lang="en-US" dirty="0"/>
          </a:p>
        </p:txBody>
      </p:sp>
      <p:sp>
        <p:nvSpPr>
          <p:cNvPr id="3" name="Title 2"/>
          <p:cNvSpPr>
            <a:spLocks noGrp="1"/>
          </p:cNvSpPr>
          <p:nvPr>
            <p:ph type="title"/>
          </p:nvPr>
        </p:nvSpPr>
        <p:spPr/>
        <p:txBody>
          <a:bodyPr/>
          <a:lstStyle/>
          <a:p>
            <a:r>
              <a:rPr lang="en-GB" dirty="0" smtClean="0"/>
              <a:t>Inexact Pattern matching</a:t>
            </a:r>
            <a:endParaRPr lang="en-US" dirty="0"/>
          </a:p>
        </p:txBody>
      </p:sp>
    </p:spTree>
    <p:extLst>
      <p:ext uri="{BB962C8B-B14F-4D97-AF65-F5344CB8AC3E}">
        <p14:creationId xmlns:p14="http://schemas.microsoft.com/office/powerpoint/2010/main" val="2078258439"/>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Inexact Pattern matching</a:t>
            </a:r>
            <a:endParaRPr lang="en-US" dirty="0"/>
          </a:p>
        </p:txBody>
      </p:sp>
      <p:pic>
        <p:nvPicPr>
          <p:cNvPr id="4" name="Picture 2" descr="http://genomebiology.com/content/figures/gb-2009-10-3-r25-2-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1970" y="979487"/>
            <a:ext cx="4916779" cy="50784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42049" y="6038820"/>
            <a:ext cx="2530436" cy="276999"/>
          </a:xfrm>
          <a:prstGeom prst="rect">
            <a:avLst/>
          </a:prstGeom>
        </p:spPr>
        <p:txBody>
          <a:bodyPr wrap="none">
            <a:spAutoFit/>
          </a:bodyPr>
          <a:lstStyle/>
          <a:p>
            <a:r>
              <a:rPr lang="en-US" sz="1200" i="1" dirty="0" smtClean="0"/>
              <a:t>Taken from </a:t>
            </a:r>
            <a:r>
              <a:rPr lang="en-US" sz="1200" i="1" dirty="0" err="1" smtClean="0"/>
              <a:t>Langmead</a:t>
            </a:r>
            <a:r>
              <a:rPr lang="en-US" sz="1200" i="1" dirty="0" smtClean="0"/>
              <a:t> et al (2009)</a:t>
            </a:r>
            <a:endParaRPr lang="en-US" sz="1200" i="1" dirty="0"/>
          </a:p>
        </p:txBody>
      </p:sp>
    </p:spTree>
    <p:extLst>
      <p:ext uri="{BB962C8B-B14F-4D97-AF65-F5344CB8AC3E}">
        <p14:creationId xmlns:p14="http://schemas.microsoft.com/office/powerpoint/2010/main" val="1248019396"/>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smtClean="0"/>
              <a:t>Compressing DNA data</a:t>
            </a:r>
            <a:endParaRPr lang="en-US" sz="2800" dirty="0"/>
          </a:p>
        </p:txBody>
      </p:sp>
      <p:graphicFrame>
        <p:nvGraphicFramePr>
          <p:cNvPr id="4" name="Chart 3"/>
          <p:cNvGraphicFramePr>
            <a:graphicFrameLocks/>
          </p:cNvGraphicFramePr>
          <p:nvPr>
            <p:extLst>
              <p:ext uri="{D42A27DB-BD31-4B8C-83A1-F6EECF244321}">
                <p14:modId xmlns:p14="http://schemas.microsoft.com/office/powerpoint/2010/main" val="3391762686"/>
              </p:ext>
            </p:extLst>
          </p:nvPr>
        </p:nvGraphicFramePr>
        <p:xfrm>
          <a:off x="602427" y="1269402"/>
          <a:ext cx="7713233" cy="48194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0544269"/>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DNA sequencing?</a:t>
            </a:r>
            <a:endParaRPr lang="en-US" dirty="0"/>
          </a:p>
        </p:txBody>
      </p:sp>
      <p:pic>
        <p:nvPicPr>
          <p:cNvPr id="51202" name="Picture 2" descr="http://upload.wikimedia.org/wikipedia/commons/thumb/4/4c/DNA_Structure%2BKey%2BLabelled.pn_NoBB.png/615px-DNA_Structure%2BKey%2BLabelled.pn_NoBB.png"/>
          <p:cNvPicPr>
            <a:picLocks noChangeAspect="1" noChangeArrowheads="1"/>
          </p:cNvPicPr>
          <p:nvPr/>
        </p:nvPicPr>
        <p:blipFill>
          <a:blip r:embed="rId3" cstate="print"/>
          <a:srcRect/>
          <a:stretch>
            <a:fillRect/>
          </a:stretch>
        </p:blipFill>
        <p:spPr bwMode="auto">
          <a:xfrm>
            <a:off x="177669" y="1392071"/>
            <a:ext cx="4252642" cy="4148919"/>
          </a:xfrm>
          <a:prstGeom prst="rect">
            <a:avLst/>
          </a:prstGeom>
          <a:noFill/>
        </p:spPr>
      </p:pic>
      <p:pic>
        <p:nvPicPr>
          <p:cNvPr id="51204" name="Picture 4" descr="http://upload.wikimedia.org/wikipedia/commons/0/07/Gene.png"/>
          <p:cNvPicPr>
            <a:picLocks noChangeAspect="1" noChangeArrowheads="1"/>
          </p:cNvPicPr>
          <p:nvPr/>
        </p:nvPicPr>
        <p:blipFill>
          <a:blip r:embed="rId4" cstate="print"/>
          <a:srcRect/>
          <a:stretch>
            <a:fillRect/>
          </a:stretch>
        </p:blipFill>
        <p:spPr bwMode="auto">
          <a:xfrm>
            <a:off x="4945939" y="1125940"/>
            <a:ext cx="3581400" cy="2867025"/>
          </a:xfrm>
          <a:prstGeom prst="rect">
            <a:avLst/>
          </a:prstGeom>
          <a:noFill/>
        </p:spPr>
      </p:pic>
      <p:sp>
        <p:nvSpPr>
          <p:cNvPr id="6" name="Rectangle 5"/>
          <p:cNvSpPr/>
          <p:nvPr/>
        </p:nvSpPr>
        <p:spPr>
          <a:xfrm>
            <a:off x="344037" y="5839150"/>
            <a:ext cx="3380477" cy="338554"/>
          </a:xfrm>
          <a:prstGeom prst="rect">
            <a:avLst/>
          </a:prstGeom>
        </p:spPr>
        <p:txBody>
          <a:bodyPr wrap="none">
            <a:spAutoFit/>
          </a:bodyPr>
          <a:lstStyle/>
          <a:p>
            <a:r>
              <a:rPr lang="en-GB" dirty="0" smtClean="0">
                <a:latin typeface="Calibri" pitchFamily="34" charset="0"/>
              </a:rPr>
              <a:t>Pictures and text taken from </a:t>
            </a:r>
            <a:r>
              <a:rPr lang="en-GB" dirty="0" err="1" smtClean="0">
                <a:latin typeface="Calibri" pitchFamily="34" charset="0"/>
              </a:rPr>
              <a:t>wikipedia</a:t>
            </a:r>
            <a:endParaRPr lang="en-GB" dirty="0">
              <a:latin typeface="Calibri" pitchFamily="34" charset="0"/>
            </a:endParaRPr>
          </a:p>
        </p:txBody>
      </p:sp>
      <p:sp>
        <p:nvSpPr>
          <p:cNvPr id="7" name="Rectangle 6"/>
          <p:cNvSpPr/>
          <p:nvPr/>
        </p:nvSpPr>
        <p:spPr>
          <a:xfrm>
            <a:off x="4572000" y="4064660"/>
            <a:ext cx="4572000" cy="2062103"/>
          </a:xfrm>
          <a:prstGeom prst="rect">
            <a:avLst/>
          </a:prstGeom>
        </p:spPr>
        <p:txBody>
          <a:bodyPr>
            <a:spAutoFit/>
          </a:bodyPr>
          <a:lstStyle/>
          <a:p>
            <a:r>
              <a:rPr lang="en-GB" dirty="0" smtClean="0"/>
              <a:t>Deoxyribonucleic acid (DNA) encodes the genetic instructions guiding the development and functioning of an organism.</a:t>
            </a:r>
          </a:p>
          <a:p>
            <a:endParaRPr lang="en-GB" dirty="0" smtClean="0"/>
          </a:p>
          <a:p>
            <a:r>
              <a:rPr lang="en-GB" dirty="0" smtClean="0"/>
              <a:t>Encoded as a sequence of nucleotide molecules (</a:t>
            </a:r>
            <a:r>
              <a:rPr lang="en-GB" b="1" dirty="0" smtClean="0">
                <a:solidFill>
                  <a:srgbClr val="C00000"/>
                </a:solidFill>
              </a:rPr>
              <a:t>guanine</a:t>
            </a:r>
            <a:r>
              <a:rPr lang="en-GB" dirty="0" smtClean="0"/>
              <a:t>, </a:t>
            </a:r>
            <a:r>
              <a:rPr lang="en-GB" b="1" dirty="0" smtClean="0">
                <a:solidFill>
                  <a:srgbClr val="002060"/>
                </a:solidFill>
              </a:rPr>
              <a:t>adenine</a:t>
            </a:r>
            <a:r>
              <a:rPr lang="en-GB" dirty="0" smtClean="0"/>
              <a:t>, </a:t>
            </a:r>
            <a:r>
              <a:rPr lang="en-GB" b="1" dirty="0" smtClean="0">
                <a:solidFill>
                  <a:srgbClr val="00B050"/>
                </a:solidFill>
              </a:rPr>
              <a:t>thymine</a:t>
            </a:r>
            <a:r>
              <a:rPr lang="en-GB" dirty="0" smtClean="0"/>
              <a:t>, and </a:t>
            </a:r>
            <a:r>
              <a:rPr lang="en-GB" b="1" dirty="0" smtClean="0">
                <a:solidFill>
                  <a:srgbClr val="FF9933"/>
                </a:solidFill>
              </a:rPr>
              <a:t>cytosine</a:t>
            </a:r>
            <a:r>
              <a:rPr lang="en-GB" dirty="0" smtClean="0"/>
              <a:t>) recorded using the letters G, A, T, and C.</a:t>
            </a:r>
          </a:p>
          <a:p>
            <a:endParaRPr lang="en-GB" dirty="0" smtClean="0"/>
          </a:p>
        </p:txBody>
      </p:sp>
    </p:spTree>
    <p:extLst>
      <p:ext uri="{BB962C8B-B14F-4D97-AF65-F5344CB8AC3E}">
        <p14:creationId xmlns:p14="http://schemas.microsoft.com/office/powerpoint/2010/main" val="2360378575"/>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0312" y="1435608"/>
            <a:ext cx="8595360" cy="2370848"/>
          </a:xfrm>
        </p:spPr>
        <p:txBody>
          <a:bodyPr/>
          <a:lstStyle/>
          <a:p>
            <a:r>
              <a:rPr lang="en-GB" dirty="0" smtClean="0"/>
              <a:t>Suppose </a:t>
            </a:r>
            <a:r>
              <a:rPr lang="en-GB" dirty="0"/>
              <a:t>that some word, </a:t>
            </a:r>
            <a:r>
              <a:rPr lang="en-GB" dirty="0" smtClean="0"/>
              <a:t>w=w</a:t>
            </a:r>
            <a:r>
              <a:rPr lang="en-GB" baseline="-25000" dirty="0" smtClean="0"/>
              <a:t>0</a:t>
            </a:r>
            <a:r>
              <a:rPr lang="en-GB" dirty="0" smtClean="0"/>
              <a:t>...w</a:t>
            </a:r>
            <a:r>
              <a:rPr lang="en-GB" baseline="-25000" dirty="0" smtClean="0"/>
              <a:t>k-1</a:t>
            </a:r>
            <a:r>
              <a:rPr lang="en-GB" dirty="0" smtClean="0"/>
              <a:t>, </a:t>
            </a:r>
            <a:r>
              <a:rPr lang="en-GB" dirty="0"/>
              <a:t>occurs frequently in </a:t>
            </a:r>
            <a:r>
              <a:rPr lang="en-GB" dirty="0" smtClean="0"/>
              <a:t>T. </a:t>
            </a:r>
          </a:p>
          <a:p>
            <a:endParaRPr lang="en-GB" dirty="0"/>
          </a:p>
          <a:p>
            <a:r>
              <a:rPr lang="en-GB" dirty="0" smtClean="0"/>
              <a:t>Suffixes </a:t>
            </a:r>
            <a:r>
              <a:rPr lang="en-GB" dirty="0"/>
              <a:t>starting w</a:t>
            </a:r>
            <a:r>
              <a:rPr lang="en-GB" baseline="-25000" dirty="0"/>
              <a:t>1</a:t>
            </a:r>
            <a:r>
              <a:rPr lang="en-GB" dirty="0"/>
              <a:t>...w</a:t>
            </a:r>
            <a:r>
              <a:rPr lang="en-GB" baseline="-25000" dirty="0"/>
              <a:t>k-1</a:t>
            </a:r>
            <a:r>
              <a:rPr lang="en-GB" dirty="0"/>
              <a:t>... will be sorted in a "block" and there will be a corresponding "run" of w</a:t>
            </a:r>
            <a:r>
              <a:rPr lang="en-GB" baseline="-25000" dirty="0"/>
              <a:t>0</a:t>
            </a:r>
            <a:r>
              <a:rPr lang="en-GB" dirty="0"/>
              <a:t> in BWT(S). </a:t>
            </a:r>
            <a:endParaRPr lang="en-GB" dirty="0" smtClean="0"/>
          </a:p>
          <a:p>
            <a:endParaRPr lang="en-GB" dirty="0"/>
          </a:p>
          <a:p>
            <a:r>
              <a:rPr lang="en-GB" dirty="0" smtClean="0"/>
              <a:t>Same for suffixes </a:t>
            </a:r>
            <a:r>
              <a:rPr lang="en-GB" dirty="0"/>
              <a:t>starting w</a:t>
            </a:r>
            <a:r>
              <a:rPr lang="en-GB" baseline="-25000" dirty="0"/>
              <a:t>2</a:t>
            </a:r>
            <a:r>
              <a:rPr lang="en-GB" dirty="0"/>
              <a:t>...w</a:t>
            </a:r>
            <a:r>
              <a:rPr lang="en-GB" baseline="-25000" dirty="0"/>
              <a:t>k-1</a:t>
            </a:r>
            <a:r>
              <a:rPr lang="en-GB" dirty="0"/>
              <a:t>... and runs of w</a:t>
            </a:r>
            <a:r>
              <a:rPr lang="en-GB" baseline="-25000" dirty="0"/>
              <a:t>1</a:t>
            </a:r>
            <a:r>
              <a:rPr lang="en-GB" dirty="0"/>
              <a:t>, and so on. </a:t>
            </a:r>
            <a:endParaRPr lang="en-US" dirty="0"/>
          </a:p>
        </p:txBody>
      </p:sp>
      <p:sp>
        <p:nvSpPr>
          <p:cNvPr id="3" name="Title 2"/>
          <p:cNvSpPr>
            <a:spLocks noGrp="1"/>
          </p:cNvSpPr>
          <p:nvPr>
            <p:ph type="title"/>
          </p:nvPr>
        </p:nvSpPr>
        <p:spPr/>
        <p:txBody>
          <a:bodyPr/>
          <a:lstStyle/>
          <a:p>
            <a:r>
              <a:rPr lang="en-GB" dirty="0" smtClean="0"/>
              <a:t>Why does it work?</a:t>
            </a:r>
            <a:endParaRPr lang="en-US" dirty="0"/>
          </a:p>
        </p:txBody>
      </p:sp>
      <p:sp>
        <p:nvSpPr>
          <p:cNvPr id="4" name="Rectangle 3"/>
          <p:cNvSpPr/>
          <p:nvPr/>
        </p:nvSpPr>
        <p:spPr bwMode="auto">
          <a:xfrm>
            <a:off x="499729" y="4146698"/>
            <a:ext cx="7783033" cy="127590"/>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1069095" y="4146698"/>
            <a:ext cx="818226" cy="127590"/>
          </a:xfrm>
          <a:prstGeom prst="rect">
            <a:avLst/>
          </a:prstGeom>
          <a:solidFill>
            <a:schemeClr val="accent4">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2896676" y="4149732"/>
            <a:ext cx="818226" cy="127590"/>
          </a:xfrm>
          <a:prstGeom prst="rect">
            <a:avLst/>
          </a:prstGeom>
          <a:solidFill>
            <a:schemeClr val="accent4">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4249988" y="4146698"/>
            <a:ext cx="818226" cy="127590"/>
          </a:xfrm>
          <a:prstGeom prst="rect">
            <a:avLst/>
          </a:prstGeom>
          <a:solidFill>
            <a:schemeClr val="accent4">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6685950" y="4146698"/>
            <a:ext cx="818226" cy="127590"/>
          </a:xfrm>
          <a:prstGeom prst="rect">
            <a:avLst/>
          </a:prstGeom>
          <a:solidFill>
            <a:schemeClr val="accent4">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9" name="Rectangle 8"/>
          <p:cNvSpPr/>
          <p:nvPr/>
        </p:nvSpPr>
        <p:spPr>
          <a:xfrm>
            <a:off x="947453" y="4277322"/>
            <a:ext cx="1061509" cy="307777"/>
          </a:xfrm>
          <a:prstGeom prst="rect">
            <a:avLst/>
          </a:prstGeom>
        </p:spPr>
        <p:txBody>
          <a:bodyPr wrap="none">
            <a:spAutoFit/>
          </a:bodyPr>
          <a:lstStyle/>
          <a:p>
            <a:r>
              <a:rPr lang="en-GB" sz="1400" dirty="0" smtClean="0"/>
              <a:t>w=w</a:t>
            </a:r>
            <a:r>
              <a:rPr lang="en-GB" sz="1400" baseline="-25000" dirty="0" smtClean="0"/>
              <a:t>0</a:t>
            </a:r>
            <a:r>
              <a:rPr lang="en-GB" sz="1400" dirty="0"/>
              <a:t>...w</a:t>
            </a:r>
            <a:r>
              <a:rPr lang="en-GB" sz="1400" baseline="-25000" dirty="0"/>
              <a:t>k-1</a:t>
            </a:r>
            <a:endParaRPr lang="en-US" sz="1400" dirty="0"/>
          </a:p>
        </p:txBody>
      </p:sp>
      <p:sp>
        <p:nvSpPr>
          <p:cNvPr id="10" name="Rectangle 9"/>
          <p:cNvSpPr/>
          <p:nvPr/>
        </p:nvSpPr>
        <p:spPr>
          <a:xfrm>
            <a:off x="3139718" y="4277322"/>
            <a:ext cx="377026" cy="338554"/>
          </a:xfrm>
          <a:prstGeom prst="rect">
            <a:avLst/>
          </a:prstGeom>
        </p:spPr>
        <p:txBody>
          <a:bodyPr wrap="none">
            <a:spAutoFit/>
          </a:bodyPr>
          <a:lstStyle/>
          <a:p>
            <a:r>
              <a:rPr lang="en-GB" dirty="0" smtClean="0"/>
              <a:t>w’</a:t>
            </a:r>
            <a:endParaRPr lang="en-US" dirty="0"/>
          </a:p>
        </p:txBody>
      </p:sp>
      <p:sp>
        <p:nvSpPr>
          <p:cNvPr id="11" name="Rectangle 10"/>
          <p:cNvSpPr/>
          <p:nvPr/>
        </p:nvSpPr>
        <p:spPr>
          <a:xfrm>
            <a:off x="4470588" y="4277322"/>
            <a:ext cx="415498" cy="338554"/>
          </a:xfrm>
          <a:prstGeom prst="rect">
            <a:avLst/>
          </a:prstGeom>
        </p:spPr>
        <p:txBody>
          <a:bodyPr wrap="none">
            <a:spAutoFit/>
          </a:bodyPr>
          <a:lstStyle/>
          <a:p>
            <a:r>
              <a:rPr lang="en-GB" dirty="0" smtClean="0"/>
              <a:t>w’’</a:t>
            </a:r>
            <a:endParaRPr lang="en-US" dirty="0"/>
          </a:p>
        </p:txBody>
      </p:sp>
      <p:sp>
        <p:nvSpPr>
          <p:cNvPr id="12" name="Rectangle 11"/>
          <p:cNvSpPr/>
          <p:nvPr/>
        </p:nvSpPr>
        <p:spPr>
          <a:xfrm>
            <a:off x="6887314" y="4277322"/>
            <a:ext cx="460382" cy="338554"/>
          </a:xfrm>
          <a:prstGeom prst="rect">
            <a:avLst/>
          </a:prstGeom>
        </p:spPr>
        <p:txBody>
          <a:bodyPr wrap="none">
            <a:spAutoFit/>
          </a:bodyPr>
          <a:lstStyle/>
          <a:p>
            <a:r>
              <a:rPr lang="en-GB" dirty="0" smtClean="0"/>
              <a:t>w’’’</a:t>
            </a:r>
            <a:endParaRPr lang="en-US" dirty="0"/>
          </a:p>
        </p:txBody>
      </p:sp>
      <p:sp>
        <p:nvSpPr>
          <p:cNvPr id="13" name="Rectangle 12"/>
          <p:cNvSpPr/>
          <p:nvPr/>
        </p:nvSpPr>
        <p:spPr bwMode="auto">
          <a:xfrm>
            <a:off x="2349728" y="5522805"/>
            <a:ext cx="818226" cy="127590"/>
          </a:xfrm>
          <a:prstGeom prst="rect">
            <a:avLst/>
          </a:prstGeom>
          <a:solidFill>
            <a:schemeClr val="accent4">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2349728" y="5675205"/>
            <a:ext cx="818226" cy="127590"/>
          </a:xfrm>
          <a:prstGeom prst="rect">
            <a:avLst/>
          </a:prstGeom>
          <a:solidFill>
            <a:schemeClr val="accent4">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2349728" y="5834267"/>
            <a:ext cx="818226" cy="127590"/>
          </a:xfrm>
          <a:prstGeom prst="rect">
            <a:avLst/>
          </a:prstGeom>
          <a:solidFill>
            <a:schemeClr val="accent4">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16" name="Rectangle 15"/>
          <p:cNvSpPr/>
          <p:nvPr/>
        </p:nvSpPr>
        <p:spPr>
          <a:xfrm>
            <a:off x="3606498" y="5412989"/>
            <a:ext cx="381836" cy="738664"/>
          </a:xfrm>
          <a:prstGeom prst="rect">
            <a:avLst/>
          </a:prstGeom>
        </p:spPr>
        <p:txBody>
          <a:bodyPr wrap="none">
            <a:spAutoFit/>
          </a:bodyPr>
          <a:lstStyle/>
          <a:p>
            <a:r>
              <a:rPr lang="en-GB" sz="1400" dirty="0" smtClean="0"/>
              <a:t>w</a:t>
            </a:r>
            <a:r>
              <a:rPr lang="en-GB" sz="1400" baseline="-25000" dirty="0" smtClean="0"/>
              <a:t>0</a:t>
            </a:r>
          </a:p>
          <a:p>
            <a:r>
              <a:rPr lang="en-GB" sz="1400" dirty="0"/>
              <a:t>w</a:t>
            </a:r>
            <a:r>
              <a:rPr lang="en-GB" sz="1400" baseline="-25000" dirty="0"/>
              <a:t>0</a:t>
            </a:r>
          </a:p>
          <a:p>
            <a:r>
              <a:rPr lang="en-GB" sz="1400" dirty="0" smtClean="0"/>
              <a:t>w</a:t>
            </a:r>
            <a:r>
              <a:rPr lang="en-GB" sz="1400" baseline="-25000" dirty="0" smtClean="0"/>
              <a:t>0</a:t>
            </a:r>
            <a:endParaRPr lang="en-US" sz="1400" dirty="0"/>
          </a:p>
        </p:txBody>
      </p:sp>
      <p:sp>
        <p:nvSpPr>
          <p:cNvPr id="17" name="Rectangle 12"/>
          <p:cNvSpPr/>
          <p:nvPr/>
        </p:nvSpPr>
        <p:spPr>
          <a:xfrm>
            <a:off x="3471846" y="5074060"/>
            <a:ext cx="651140" cy="338554"/>
          </a:xfrm>
          <a:prstGeom prst="rect">
            <a:avLst/>
          </a:prstGeom>
        </p:spPr>
        <p:txBody>
          <a:bodyPr wrap="none">
            <a:spAutoFit/>
          </a:bodyPr>
          <a:lstStyle/>
          <a:p>
            <a:r>
              <a:rPr lang="en-GB" b="1" dirty="0" smtClean="0">
                <a:solidFill>
                  <a:srgbClr val="FF0000"/>
                </a:solidFill>
              </a:rPr>
              <a:t>BWT</a:t>
            </a:r>
            <a:endParaRPr lang="en-US" b="1" dirty="0">
              <a:solidFill>
                <a:srgbClr val="FF0000"/>
              </a:solidFill>
            </a:endParaRPr>
          </a:p>
        </p:txBody>
      </p:sp>
      <p:sp>
        <p:nvSpPr>
          <p:cNvPr id="18" name="Rectangle 17"/>
          <p:cNvSpPr/>
          <p:nvPr/>
        </p:nvSpPr>
        <p:spPr bwMode="auto">
          <a:xfrm>
            <a:off x="3167954" y="5522805"/>
            <a:ext cx="476956" cy="127590"/>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0" name="Rectangle 19"/>
          <p:cNvSpPr/>
          <p:nvPr/>
        </p:nvSpPr>
        <p:spPr bwMode="auto">
          <a:xfrm>
            <a:off x="3167954" y="5675205"/>
            <a:ext cx="476956" cy="127590"/>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3148886" y="5836724"/>
            <a:ext cx="496024" cy="125133"/>
          </a:xfrm>
          <a:prstGeom prst="rect">
            <a:avLst/>
          </a:prstGeom>
          <a:solidFill>
            <a:schemeClr val="accent2">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09438297"/>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sz="2800" dirty="0" smtClean="0">
                <a:latin typeface="Calibri" pitchFamily="34" charset="0"/>
              </a:rPr>
              <a:t>Do we really need a reference?</a:t>
            </a:r>
          </a:p>
        </p:txBody>
      </p:sp>
      <p:pic>
        <p:nvPicPr>
          <p:cNvPr id="18435" name="Picture 3" descr="samplePrep"/>
          <p:cNvPicPr>
            <a:picLocks noChangeAspect="1" noChangeArrowheads="1"/>
          </p:cNvPicPr>
          <p:nvPr/>
        </p:nvPicPr>
        <p:blipFill>
          <a:blip r:embed="rId2" cstate="print"/>
          <a:srcRect t="4770"/>
          <a:stretch>
            <a:fillRect/>
          </a:stretch>
        </p:blipFill>
        <p:spPr bwMode="auto">
          <a:xfrm>
            <a:off x="457200" y="2127250"/>
            <a:ext cx="1185863" cy="2028825"/>
          </a:xfrm>
          <a:prstGeom prst="rect">
            <a:avLst/>
          </a:prstGeom>
          <a:noFill/>
          <a:ln w="9525">
            <a:noFill/>
            <a:miter lim="800000"/>
            <a:headEnd/>
            <a:tailEnd/>
          </a:ln>
        </p:spPr>
      </p:pic>
      <p:pic>
        <p:nvPicPr>
          <p:cNvPr id="18436" name="Picture 4" descr="sequencing"/>
          <p:cNvPicPr>
            <a:picLocks noChangeAspect="1" noChangeArrowheads="1"/>
          </p:cNvPicPr>
          <p:nvPr/>
        </p:nvPicPr>
        <p:blipFill>
          <a:blip r:embed="rId3" cstate="print"/>
          <a:srcRect/>
          <a:stretch>
            <a:fillRect/>
          </a:stretch>
        </p:blipFill>
        <p:spPr bwMode="auto">
          <a:xfrm>
            <a:off x="458788" y="4268788"/>
            <a:ext cx="1219200" cy="660400"/>
          </a:xfrm>
          <a:prstGeom prst="rect">
            <a:avLst/>
          </a:prstGeom>
          <a:noFill/>
          <a:ln w="9525">
            <a:noFill/>
            <a:miter lim="800000"/>
            <a:headEnd/>
            <a:tailEnd/>
          </a:ln>
        </p:spPr>
      </p:pic>
      <p:sp>
        <p:nvSpPr>
          <p:cNvPr id="18437" name="Rectangle 5"/>
          <p:cNvSpPr>
            <a:spLocks noChangeArrowheads="1"/>
          </p:cNvSpPr>
          <p:nvPr/>
        </p:nvSpPr>
        <p:spPr bwMode="auto">
          <a:xfrm>
            <a:off x="282575" y="1470025"/>
            <a:ext cx="1568450" cy="3606800"/>
          </a:xfrm>
          <a:prstGeom prst="rect">
            <a:avLst/>
          </a:prstGeom>
          <a:noFill/>
          <a:ln w="57150" algn="ctr">
            <a:solidFill>
              <a:srgbClr val="969696"/>
            </a:solidFill>
            <a:miter lim="800000"/>
            <a:headEnd/>
            <a:tailEnd/>
          </a:ln>
        </p:spPr>
        <p:txBody>
          <a:bodyPr wrap="none" anchor="ctr"/>
          <a:lstStyle/>
          <a:p>
            <a:endParaRPr lang="en-US"/>
          </a:p>
        </p:txBody>
      </p:sp>
      <p:sp>
        <p:nvSpPr>
          <p:cNvPr id="18438" name="Rectangle 6"/>
          <p:cNvSpPr>
            <a:spLocks noChangeArrowheads="1"/>
          </p:cNvSpPr>
          <p:nvPr/>
        </p:nvSpPr>
        <p:spPr bwMode="auto">
          <a:xfrm>
            <a:off x="276225" y="1482725"/>
            <a:ext cx="1587500" cy="508000"/>
          </a:xfrm>
          <a:prstGeom prst="rect">
            <a:avLst/>
          </a:prstGeom>
          <a:solidFill>
            <a:srgbClr val="969696"/>
          </a:solidFill>
          <a:ln w="12700" algn="ctr">
            <a:solidFill>
              <a:srgbClr val="969696"/>
            </a:solidFill>
            <a:miter lim="800000"/>
            <a:headEnd/>
            <a:tailEnd/>
          </a:ln>
        </p:spPr>
        <p:txBody>
          <a:bodyPr wrap="none" anchor="ctr"/>
          <a:lstStyle/>
          <a:p>
            <a:pPr marL="304800" indent="-304800">
              <a:buFontTx/>
              <a:buAutoNum type="arabicParenBoth"/>
            </a:pPr>
            <a:r>
              <a:rPr lang="en-GB" b="1" dirty="0">
                <a:solidFill>
                  <a:schemeClr val="bg1"/>
                </a:solidFill>
                <a:latin typeface="Calibri" pitchFamily="34" charset="0"/>
              </a:rPr>
              <a:t>Sample prep </a:t>
            </a:r>
          </a:p>
          <a:p>
            <a:pPr marL="304800" indent="-304800"/>
            <a:r>
              <a:rPr lang="en-GB" b="1" dirty="0">
                <a:solidFill>
                  <a:schemeClr val="bg1"/>
                </a:solidFill>
                <a:latin typeface="Calibri" pitchFamily="34" charset="0"/>
              </a:rPr>
              <a:t>and sequencing</a:t>
            </a:r>
          </a:p>
        </p:txBody>
      </p:sp>
      <p:pic>
        <p:nvPicPr>
          <p:cNvPr id="18439" name="Picture 7"/>
          <p:cNvPicPr>
            <a:picLocks noChangeAspect="1" noChangeArrowheads="1"/>
          </p:cNvPicPr>
          <p:nvPr/>
        </p:nvPicPr>
        <p:blipFill>
          <a:blip r:embed="rId4" cstate="print"/>
          <a:srcRect/>
          <a:stretch>
            <a:fillRect/>
          </a:stretch>
        </p:blipFill>
        <p:spPr bwMode="auto">
          <a:xfrm>
            <a:off x="2043113" y="2243138"/>
            <a:ext cx="223837" cy="2136775"/>
          </a:xfrm>
          <a:prstGeom prst="rect">
            <a:avLst/>
          </a:prstGeom>
          <a:noFill/>
          <a:ln w="12700" algn="ctr">
            <a:noFill/>
            <a:miter lim="800000"/>
            <a:headEnd/>
            <a:tailEnd/>
          </a:ln>
        </p:spPr>
      </p:pic>
      <p:grpSp>
        <p:nvGrpSpPr>
          <p:cNvPr id="18440" name="Group 8"/>
          <p:cNvGrpSpPr>
            <a:grpSpLocks/>
          </p:cNvGrpSpPr>
          <p:nvPr/>
        </p:nvGrpSpPr>
        <p:grpSpPr bwMode="auto">
          <a:xfrm>
            <a:off x="2414588" y="1474788"/>
            <a:ext cx="1654175" cy="3606800"/>
            <a:chOff x="1499" y="1175"/>
            <a:chExt cx="1000" cy="2272"/>
          </a:xfrm>
        </p:grpSpPr>
        <p:sp>
          <p:nvSpPr>
            <p:cNvPr id="18474" name="Rectangle 9"/>
            <p:cNvSpPr>
              <a:spLocks noChangeArrowheads="1"/>
            </p:cNvSpPr>
            <p:nvPr/>
          </p:nvSpPr>
          <p:spPr bwMode="auto">
            <a:xfrm>
              <a:off x="1503" y="1175"/>
              <a:ext cx="988" cy="2272"/>
            </a:xfrm>
            <a:prstGeom prst="rect">
              <a:avLst/>
            </a:prstGeom>
            <a:noFill/>
            <a:ln w="57150" algn="ctr">
              <a:solidFill>
                <a:srgbClr val="969696"/>
              </a:solidFill>
              <a:miter lim="800000"/>
              <a:headEnd/>
              <a:tailEnd/>
            </a:ln>
          </p:spPr>
          <p:txBody>
            <a:bodyPr wrap="none" anchor="ctr"/>
            <a:lstStyle/>
            <a:p>
              <a:endParaRPr lang="en-US"/>
            </a:p>
          </p:txBody>
        </p:sp>
        <p:sp>
          <p:nvSpPr>
            <p:cNvPr id="18475" name="Rectangle 10"/>
            <p:cNvSpPr>
              <a:spLocks noChangeArrowheads="1"/>
            </p:cNvSpPr>
            <p:nvPr/>
          </p:nvSpPr>
          <p:spPr bwMode="auto">
            <a:xfrm>
              <a:off x="1499" y="1183"/>
              <a:ext cx="1000" cy="201"/>
            </a:xfrm>
            <a:prstGeom prst="rect">
              <a:avLst/>
            </a:prstGeom>
            <a:solidFill>
              <a:srgbClr val="969696"/>
            </a:solidFill>
            <a:ln w="12700" algn="ctr">
              <a:solidFill>
                <a:srgbClr val="969696"/>
              </a:solidFill>
              <a:miter lim="800000"/>
              <a:headEnd/>
              <a:tailEnd/>
            </a:ln>
          </p:spPr>
          <p:txBody>
            <a:bodyPr wrap="none" anchor="ctr"/>
            <a:lstStyle/>
            <a:p>
              <a:r>
                <a:rPr lang="en-GB" b="1" dirty="0">
                  <a:solidFill>
                    <a:schemeClr val="bg1"/>
                  </a:solidFill>
                  <a:latin typeface="Calibri" pitchFamily="34" charset="0"/>
                </a:rPr>
                <a:t>(2) Read mapping</a:t>
              </a:r>
            </a:p>
          </p:txBody>
        </p:sp>
        <p:sp>
          <p:nvSpPr>
            <p:cNvPr id="18476" name="Line 11"/>
            <p:cNvSpPr>
              <a:spLocks noChangeShapeType="1"/>
            </p:cNvSpPr>
            <p:nvPr/>
          </p:nvSpPr>
          <p:spPr bwMode="auto">
            <a:xfrm>
              <a:off x="1602" y="1482"/>
              <a:ext cx="183" cy="0"/>
            </a:xfrm>
            <a:prstGeom prst="line">
              <a:avLst/>
            </a:prstGeom>
            <a:noFill/>
            <a:ln w="12700">
              <a:solidFill>
                <a:schemeClr val="tx1"/>
              </a:solidFill>
              <a:round/>
              <a:headEnd/>
              <a:tailEnd type="triangle" w="med" len="med"/>
            </a:ln>
          </p:spPr>
          <p:txBody>
            <a:bodyPr wrap="none" anchor="ctr"/>
            <a:lstStyle/>
            <a:p>
              <a:endParaRPr lang="en-US"/>
            </a:p>
          </p:txBody>
        </p:sp>
        <p:sp>
          <p:nvSpPr>
            <p:cNvPr id="18477" name="Line 12"/>
            <p:cNvSpPr>
              <a:spLocks noChangeShapeType="1"/>
            </p:cNvSpPr>
            <p:nvPr/>
          </p:nvSpPr>
          <p:spPr bwMode="auto">
            <a:xfrm>
              <a:off x="1888" y="1483"/>
              <a:ext cx="183" cy="0"/>
            </a:xfrm>
            <a:prstGeom prst="line">
              <a:avLst/>
            </a:prstGeom>
            <a:noFill/>
            <a:ln w="12700">
              <a:solidFill>
                <a:schemeClr val="tx1"/>
              </a:solidFill>
              <a:round/>
              <a:headEnd type="triangle" w="med" len="med"/>
              <a:tailEnd/>
            </a:ln>
          </p:spPr>
          <p:txBody>
            <a:bodyPr wrap="none" anchor="ctr"/>
            <a:lstStyle/>
            <a:p>
              <a:endParaRPr lang="en-US"/>
            </a:p>
          </p:txBody>
        </p:sp>
        <p:sp>
          <p:nvSpPr>
            <p:cNvPr id="18478" name="Line 13"/>
            <p:cNvSpPr>
              <a:spLocks noChangeShapeType="1"/>
            </p:cNvSpPr>
            <p:nvPr/>
          </p:nvSpPr>
          <p:spPr bwMode="auto">
            <a:xfrm>
              <a:off x="1600" y="1561"/>
              <a:ext cx="183" cy="0"/>
            </a:xfrm>
            <a:prstGeom prst="line">
              <a:avLst/>
            </a:prstGeom>
            <a:noFill/>
            <a:ln w="12700">
              <a:solidFill>
                <a:srgbClr val="0000FF"/>
              </a:solidFill>
              <a:round/>
              <a:headEnd/>
              <a:tailEnd type="triangle" w="med" len="med"/>
            </a:ln>
          </p:spPr>
          <p:txBody>
            <a:bodyPr wrap="none" anchor="ctr"/>
            <a:lstStyle/>
            <a:p>
              <a:endParaRPr lang="en-US"/>
            </a:p>
          </p:txBody>
        </p:sp>
        <p:sp>
          <p:nvSpPr>
            <p:cNvPr id="18479" name="Line 14"/>
            <p:cNvSpPr>
              <a:spLocks noChangeShapeType="1"/>
            </p:cNvSpPr>
            <p:nvPr/>
          </p:nvSpPr>
          <p:spPr bwMode="auto">
            <a:xfrm>
              <a:off x="1886" y="1562"/>
              <a:ext cx="183" cy="0"/>
            </a:xfrm>
            <a:prstGeom prst="line">
              <a:avLst/>
            </a:prstGeom>
            <a:noFill/>
            <a:ln w="12700">
              <a:solidFill>
                <a:srgbClr val="0000FF"/>
              </a:solidFill>
              <a:round/>
              <a:headEnd type="triangle" w="med" len="med"/>
              <a:tailEnd/>
            </a:ln>
          </p:spPr>
          <p:txBody>
            <a:bodyPr wrap="none" anchor="ctr"/>
            <a:lstStyle/>
            <a:p>
              <a:endParaRPr lang="en-US"/>
            </a:p>
          </p:txBody>
        </p:sp>
        <p:sp>
          <p:nvSpPr>
            <p:cNvPr id="18480" name="Line 15"/>
            <p:cNvSpPr>
              <a:spLocks noChangeShapeType="1"/>
            </p:cNvSpPr>
            <p:nvPr/>
          </p:nvSpPr>
          <p:spPr bwMode="auto">
            <a:xfrm>
              <a:off x="1598" y="1637"/>
              <a:ext cx="183" cy="0"/>
            </a:xfrm>
            <a:prstGeom prst="line">
              <a:avLst/>
            </a:prstGeom>
            <a:noFill/>
            <a:ln w="12700">
              <a:solidFill>
                <a:srgbClr val="FF0000"/>
              </a:solidFill>
              <a:round/>
              <a:headEnd/>
              <a:tailEnd type="triangle" w="med" len="med"/>
            </a:ln>
          </p:spPr>
          <p:txBody>
            <a:bodyPr wrap="none" anchor="ctr"/>
            <a:lstStyle/>
            <a:p>
              <a:endParaRPr lang="en-US"/>
            </a:p>
          </p:txBody>
        </p:sp>
        <p:sp>
          <p:nvSpPr>
            <p:cNvPr id="18481" name="Line 16"/>
            <p:cNvSpPr>
              <a:spLocks noChangeShapeType="1"/>
            </p:cNvSpPr>
            <p:nvPr/>
          </p:nvSpPr>
          <p:spPr bwMode="auto">
            <a:xfrm>
              <a:off x="1884" y="1638"/>
              <a:ext cx="183" cy="0"/>
            </a:xfrm>
            <a:prstGeom prst="line">
              <a:avLst/>
            </a:prstGeom>
            <a:noFill/>
            <a:ln w="12700">
              <a:solidFill>
                <a:srgbClr val="FF0000"/>
              </a:solidFill>
              <a:round/>
              <a:headEnd type="triangle" w="med" len="med"/>
              <a:tailEnd/>
            </a:ln>
          </p:spPr>
          <p:txBody>
            <a:bodyPr wrap="none" anchor="ctr"/>
            <a:lstStyle/>
            <a:p>
              <a:endParaRPr lang="en-US"/>
            </a:p>
          </p:txBody>
        </p:sp>
        <p:sp>
          <p:nvSpPr>
            <p:cNvPr id="18482" name="Line 17"/>
            <p:cNvSpPr>
              <a:spLocks noChangeShapeType="1"/>
            </p:cNvSpPr>
            <p:nvPr/>
          </p:nvSpPr>
          <p:spPr bwMode="auto">
            <a:xfrm>
              <a:off x="1599" y="1716"/>
              <a:ext cx="183" cy="0"/>
            </a:xfrm>
            <a:prstGeom prst="line">
              <a:avLst/>
            </a:prstGeom>
            <a:noFill/>
            <a:ln w="12700">
              <a:solidFill>
                <a:srgbClr val="008000"/>
              </a:solidFill>
              <a:round/>
              <a:headEnd/>
              <a:tailEnd type="triangle" w="med" len="med"/>
            </a:ln>
          </p:spPr>
          <p:txBody>
            <a:bodyPr wrap="none" anchor="ctr"/>
            <a:lstStyle/>
            <a:p>
              <a:endParaRPr lang="en-US"/>
            </a:p>
          </p:txBody>
        </p:sp>
        <p:sp>
          <p:nvSpPr>
            <p:cNvPr id="18483" name="Line 18"/>
            <p:cNvSpPr>
              <a:spLocks noChangeShapeType="1"/>
            </p:cNvSpPr>
            <p:nvPr/>
          </p:nvSpPr>
          <p:spPr bwMode="auto">
            <a:xfrm>
              <a:off x="1885" y="1717"/>
              <a:ext cx="183" cy="0"/>
            </a:xfrm>
            <a:prstGeom prst="line">
              <a:avLst/>
            </a:prstGeom>
            <a:noFill/>
            <a:ln w="12700">
              <a:solidFill>
                <a:srgbClr val="008000"/>
              </a:solidFill>
              <a:round/>
              <a:headEnd type="triangle" w="med" len="med"/>
              <a:tailEnd/>
            </a:ln>
          </p:spPr>
          <p:txBody>
            <a:bodyPr wrap="none" anchor="ctr"/>
            <a:lstStyle/>
            <a:p>
              <a:endParaRPr lang="en-US"/>
            </a:p>
          </p:txBody>
        </p:sp>
        <p:sp>
          <p:nvSpPr>
            <p:cNvPr id="18484" name="Line 19"/>
            <p:cNvSpPr>
              <a:spLocks noChangeShapeType="1"/>
            </p:cNvSpPr>
            <p:nvPr/>
          </p:nvSpPr>
          <p:spPr bwMode="auto">
            <a:xfrm>
              <a:off x="1594" y="1795"/>
              <a:ext cx="183" cy="0"/>
            </a:xfrm>
            <a:prstGeom prst="line">
              <a:avLst/>
            </a:prstGeom>
            <a:noFill/>
            <a:ln w="12700">
              <a:solidFill>
                <a:schemeClr val="tx1"/>
              </a:solidFill>
              <a:round/>
              <a:headEnd/>
              <a:tailEnd type="triangle" w="med" len="med"/>
            </a:ln>
          </p:spPr>
          <p:txBody>
            <a:bodyPr wrap="none" anchor="ctr"/>
            <a:lstStyle/>
            <a:p>
              <a:endParaRPr lang="en-US"/>
            </a:p>
          </p:txBody>
        </p:sp>
        <p:sp>
          <p:nvSpPr>
            <p:cNvPr id="18485" name="Line 20"/>
            <p:cNvSpPr>
              <a:spLocks noChangeShapeType="1"/>
            </p:cNvSpPr>
            <p:nvPr/>
          </p:nvSpPr>
          <p:spPr bwMode="auto">
            <a:xfrm>
              <a:off x="1880" y="1796"/>
              <a:ext cx="183" cy="0"/>
            </a:xfrm>
            <a:prstGeom prst="line">
              <a:avLst/>
            </a:prstGeom>
            <a:noFill/>
            <a:ln w="12700">
              <a:solidFill>
                <a:schemeClr val="tx1"/>
              </a:solidFill>
              <a:round/>
              <a:headEnd type="triangle" w="med" len="med"/>
              <a:tailEnd/>
            </a:ln>
          </p:spPr>
          <p:txBody>
            <a:bodyPr wrap="none" anchor="ctr"/>
            <a:lstStyle/>
            <a:p>
              <a:endParaRPr lang="en-US"/>
            </a:p>
          </p:txBody>
        </p:sp>
        <p:sp>
          <p:nvSpPr>
            <p:cNvPr id="18486" name="Line 21"/>
            <p:cNvSpPr>
              <a:spLocks noChangeShapeType="1"/>
            </p:cNvSpPr>
            <p:nvPr/>
          </p:nvSpPr>
          <p:spPr bwMode="auto">
            <a:xfrm>
              <a:off x="1560" y="2256"/>
              <a:ext cx="876" cy="0"/>
            </a:xfrm>
            <a:prstGeom prst="line">
              <a:avLst/>
            </a:prstGeom>
            <a:noFill/>
            <a:ln w="12700">
              <a:solidFill>
                <a:schemeClr val="tx1"/>
              </a:solidFill>
              <a:round/>
              <a:headEnd/>
              <a:tailEnd/>
            </a:ln>
          </p:spPr>
          <p:txBody>
            <a:bodyPr wrap="none" anchor="ctr"/>
            <a:lstStyle/>
            <a:p>
              <a:endParaRPr lang="en-US"/>
            </a:p>
          </p:txBody>
        </p:sp>
        <p:sp>
          <p:nvSpPr>
            <p:cNvPr id="18487" name="Line 22"/>
            <p:cNvSpPr>
              <a:spLocks noChangeShapeType="1"/>
            </p:cNvSpPr>
            <p:nvPr/>
          </p:nvSpPr>
          <p:spPr bwMode="auto">
            <a:xfrm>
              <a:off x="1673" y="2216"/>
              <a:ext cx="183" cy="0"/>
            </a:xfrm>
            <a:prstGeom prst="line">
              <a:avLst/>
            </a:prstGeom>
            <a:noFill/>
            <a:ln w="12700">
              <a:solidFill>
                <a:schemeClr val="tx1"/>
              </a:solidFill>
              <a:round/>
              <a:headEnd/>
              <a:tailEnd type="triangle" w="med" len="med"/>
            </a:ln>
          </p:spPr>
          <p:txBody>
            <a:bodyPr wrap="none" anchor="ctr"/>
            <a:lstStyle/>
            <a:p>
              <a:endParaRPr lang="en-US"/>
            </a:p>
          </p:txBody>
        </p:sp>
        <p:sp>
          <p:nvSpPr>
            <p:cNvPr id="18488" name="Line 23"/>
            <p:cNvSpPr>
              <a:spLocks noChangeShapeType="1"/>
            </p:cNvSpPr>
            <p:nvPr/>
          </p:nvSpPr>
          <p:spPr bwMode="auto">
            <a:xfrm>
              <a:off x="1959" y="2217"/>
              <a:ext cx="183" cy="0"/>
            </a:xfrm>
            <a:prstGeom prst="line">
              <a:avLst/>
            </a:prstGeom>
            <a:noFill/>
            <a:ln w="12700">
              <a:solidFill>
                <a:schemeClr val="tx1"/>
              </a:solidFill>
              <a:round/>
              <a:headEnd type="triangle" w="med" len="med"/>
              <a:tailEnd/>
            </a:ln>
          </p:spPr>
          <p:txBody>
            <a:bodyPr wrap="none" anchor="ctr"/>
            <a:lstStyle/>
            <a:p>
              <a:endParaRPr lang="en-US"/>
            </a:p>
          </p:txBody>
        </p:sp>
        <p:sp>
          <p:nvSpPr>
            <p:cNvPr id="18489" name="Line 24"/>
            <p:cNvSpPr>
              <a:spLocks noChangeShapeType="1"/>
            </p:cNvSpPr>
            <p:nvPr/>
          </p:nvSpPr>
          <p:spPr bwMode="auto">
            <a:xfrm>
              <a:off x="1714" y="2182"/>
              <a:ext cx="183" cy="0"/>
            </a:xfrm>
            <a:prstGeom prst="line">
              <a:avLst/>
            </a:prstGeom>
            <a:noFill/>
            <a:ln w="12700">
              <a:solidFill>
                <a:srgbClr val="008000"/>
              </a:solidFill>
              <a:round/>
              <a:headEnd/>
              <a:tailEnd type="triangle" w="med" len="med"/>
            </a:ln>
          </p:spPr>
          <p:txBody>
            <a:bodyPr wrap="none" anchor="ctr"/>
            <a:lstStyle/>
            <a:p>
              <a:endParaRPr lang="en-US"/>
            </a:p>
          </p:txBody>
        </p:sp>
        <p:sp>
          <p:nvSpPr>
            <p:cNvPr id="18490" name="Line 25"/>
            <p:cNvSpPr>
              <a:spLocks noChangeShapeType="1"/>
            </p:cNvSpPr>
            <p:nvPr/>
          </p:nvSpPr>
          <p:spPr bwMode="auto">
            <a:xfrm>
              <a:off x="2000" y="2183"/>
              <a:ext cx="183" cy="0"/>
            </a:xfrm>
            <a:prstGeom prst="line">
              <a:avLst/>
            </a:prstGeom>
            <a:noFill/>
            <a:ln w="12700">
              <a:solidFill>
                <a:srgbClr val="008000"/>
              </a:solidFill>
              <a:round/>
              <a:headEnd type="triangle" w="med" len="med"/>
              <a:tailEnd/>
            </a:ln>
          </p:spPr>
          <p:txBody>
            <a:bodyPr wrap="none" anchor="ctr"/>
            <a:lstStyle/>
            <a:p>
              <a:endParaRPr lang="en-US"/>
            </a:p>
          </p:txBody>
        </p:sp>
        <p:sp>
          <p:nvSpPr>
            <p:cNvPr id="18491" name="Line 26"/>
            <p:cNvSpPr>
              <a:spLocks noChangeShapeType="1"/>
            </p:cNvSpPr>
            <p:nvPr/>
          </p:nvSpPr>
          <p:spPr bwMode="auto">
            <a:xfrm>
              <a:off x="1602" y="2145"/>
              <a:ext cx="183" cy="0"/>
            </a:xfrm>
            <a:prstGeom prst="line">
              <a:avLst/>
            </a:prstGeom>
            <a:noFill/>
            <a:ln w="12700">
              <a:solidFill>
                <a:srgbClr val="FF0000"/>
              </a:solidFill>
              <a:round/>
              <a:headEnd/>
              <a:tailEnd type="triangle" w="med" len="med"/>
            </a:ln>
          </p:spPr>
          <p:txBody>
            <a:bodyPr wrap="none" anchor="ctr"/>
            <a:lstStyle/>
            <a:p>
              <a:endParaRPr lang="en-US"/>
            </a:p>
          </p:txBody>
        </p:sp>
        <p:sp>
          <p:nvSpPr>
            <p:cNvPr id="18492" name="Line 27"/>
            <p:cNvSpPr>
              <a:spLocks noChangeShapeType="1"/>
            </p:cNvSpPr>
            <p:nvPr/>
          </p:nvSpPr>
          <p:spPr bwMode="auto">
            <a:xfrm>
              <a:off x="1888" y="2146"/>
              <a:ext cx="183" cy="0"/>
            </a:xfrm>
            <a:prstGeom prst="line">
              <a:avLst/>
            </a:prstGeom>
            <a:noFill/>
            <a:ln w="12700">
              <a:solidFill>
                <a:srgbClr val="FF0000"/>
              </a:solidFill>
              <a:round/>
              <a:headEnd type="triangle" w="med" len="med"/>
              <a:tailEnd/>
            </a:ln>
          </p:spPr>
          <p:txBody>
            <a:bodyPr wrap="none" anchor="ctr"/>
            <a:lstStyle/>
            <a:p>
              <a:endParaRPr lang="en-US"/>
            </a:p>
          </p:txBody>
        </p:sp>
        <p:sp>
          <p:nvSpPr>
            <p:cNvPr id="18493" name="Line 28"/>
            <p:cNvSpPr>
              <a:spLocks noChangeShapeType="1"/>
            </p:cNvSpPr>
            <p:nvPr/>
          </p:nvSpPr>
          <p:spPr bwMode="auto">
            <a:xfrm>
              <a:off x="1865" y="2108"/>
              <a:ext cx="183" cy="0"/>
            </a:xfrm>
            <a:prstGeom prst="line">
              <a:avLst/>
            </a:prstGeom>
            <a:noFill/>
            <a:ln w="12700">
              <a:solidFill>
                <a:srgbClr val="0000FF"/>
              </a:solidFill>
              <a:round/>
              <a:headEnd/>
              <a:tailEnd type="triangle" w="med" len="med"/>
            </a:ln>
          </p:spPr>
          <p:txBody>
            <a:bodyPr wrap="none" anchor="ctr"/>
            <a:lstStyle/>
            <a:p>
              <a:endParaRPr lang="en-US"/>
            </a:p>
          </p:txBody>
        </p:sp>
        <p:sp>
          <p:nvSpPr>
            <p:cNvPr id="18494" name="Line 29"/>
            <p:cNvSpPr>
              <a:spLocks noChangeShapeType="1"/>
            </p:cNvSpPr>
            <p:nvPr/>
          </p:nvSpPr>
          <p:spPr bwMode="auto">
            <a:xfrm>
              <a:off x="2151" y="2109"/>
              <a:ext cx="183" cy="0"/>
            </a:xfrm>
            <a:prstGeom prst="line">
              <a:avLst/>
            </a:prstGeom>
            <a:noFill/>
            <a:ln w="12700">
              <a:solidFill>
                <a:srgbClr val="0000FF"/>
              </a:solidFill>
              <a:round/>
              <a:headEnd type="triangle" w="med" len="med"/>
              <a:tailEnd/>
            </a:ln>
          </p:spPr>
          <p:txBody>
            <a:bodyPr wrap="none" anchor="ctr"/>
            <a:lstStyle/>
            <a:p>
              <a:endParaRPr lang="en-US"/>
            </a:p>
          </p:txBody>
        </p:sp>
        <p:sp>
          <p:nvSpPr>
            <p:cNvPr id="18495" name="Line 30"/>
            <p:cNvSpPr>
              <a:spLocks noChangeShapeType="1"/>
            </p:cNvSpPr>
            <p:nvPr/>
          </p:nvSpPr>
          <p:spPr bwMode="auto">
            <a:xfrm>
              <a:off x="1657" y="2068"/>
              <a:ext cx="183" cy="0"/>
            </a:xfrm>
            <a:prstGeom prst="line">
              <a:avLst/>
            </a:prstGeom>
            <a:noFill/>
            <a:ln w="12700">
              <a:solidFill>
                <a:schemeClr val="tx1"/>
              </a:solidFill>
              <a:round/>
              <a:headEnd/>
              <a:tailEnd type="triangle" w="med" len="med"/>
            </a:ln>
          </p:spPr>
          <p:txBody>
            <a:bodyPr wrap="none" anchor="ctr"/>
            <a:lstStyle/>
            <a:p>
              <a:endParaRPr lang="en-US"/>
            </a:p>
          </p:txBody>
        </p:sp>
        <p:sp>
          <p:nvSpPr>
            <p:cNvPr id="18496" name="Line 31"/>
            <p:cNvSpPr>
              <a:spLocks noChangeShapeType="1"/>
            </p:cNvSpPr>
            <p:nvPr/>
          </p:nvSpPr>
          <p:spPr bwMode="auto">
            <a:xfrm>
              <a:off x="1943" y="2069"/>
              <a:ext cx="183" cy="0"/>
            </a:xfrm>
            <a:prstGeom prst="line">
              <a:avLst/>
            </a:prstGeom>
            <a:noFill/>
            <a:ln w="12700">
              <a:solidFill>
                <a:schemeClr val="tx1"/>
              </a:solidFill>
              <a:round/>
              <a:headEnd type="triangle" w="med" len="med"/>
              <a:tailEnd/>
            </a:ln>
          </p:spPr>
          <p:txBody>
            <a:bodyPr wrap="none" anchor="ctr"/>
            <a:lstStyle/>
            <a:p>
              <a:endParaRPr lang="en-US"/>
            </a:p>
          </p:txBody>
        </p:sp>
        <p:sp>
          <p:nvSpPr>
            <p:cNvPr id="18497" name="Line 32"/>
            <p:cNvSpPr>
              <a:spLocks noChangeShapeType="1"/>
            </p:cNvSpPr>
            <p:nvPr/>
          </p:nvSpPr>
          <p:spPr bwMode="auto">
            <a:xfrm>
              <a:off x="2100" y="1437"/>
              <a:ext cx="66" cy="0"/>
            </a:xfrm>
            <a:prstGeom prst="line">
              <a:avLst/>
            </a:prstGeom>
            <a:noFill/>
            <a:ln w="12700">
              <a:solidFill>
                <a:schemeClr val="tx1"/>
              </a:solidFill>
              <a:round/>
              <a:headEnd/>
              <a:tailEnd/>
            </a:ln>
          </p:spPr>
          <p:txBody>
            <a:bodyPr wrap="none" anchor="ctr"/>
            <a:lstStyle/>
            <a:p>
              <a:endParaRPr lang="en-US"/>
            </a:p>
          </p:txBody>
        </p:sp>
        <p:sp>
          <p:nvSpPr>
            <p:cNvPr id="18498" name="Line 33"/>
            <p:cNvSpPr>
              <a:spLocks noChangeShapeType="1"/>
            </p:cNvSpPr>
            <p:nvPr/>
          </p:nvSpPr>
          <p:spPr bwMode="auto">
            <a:xfrm>
              <a:off x="2095" y="1837"/>
              <a:ext cx="66" cy="0"/>
            </a:xfrm>
            <a:prstGeom prst="line">
              <a:avLst/>
            </a:prstGeom>
            <a:noFill/>
            <a:ln w="12700">
              <a:solidFill>
                <a:schemeClr val="tx1"/>
              </a:solidFill>
              <a:round/>
              <a:headEnd/>
              <a:tailEnd/>
            </a:ln>
          </p:spPr>
          <p:txBody>
            <a:bodyPr wrap="none" anchor="ctr"/>
            <a:lstStyle/>
            <a:p>
              <a:endParaRPr lang="en-US"/>
            </a:p>
          </p:txBody>
        </p:sp>
        <p:sp>
          <p:nvSpPr>
            <p:cNvPr id="18499" name="Line 34"/>
            <p:cNvSpPr>
              <a:spLocks noChangeShapeType="1"/>
            </p:cNvSpPr>
            <p:nvPr/>
          </p:nvSpPr>
          <p:spPr bwMode="auto">
            <a:xfrm>
              <a:off x="2163" y="1434"/>
              <a:ext cx="0" cy="408"/>
            </a:xfrm>
            <a:prstGeom prst="line">
              <a:avLst/>
            </a:prstGeom>
            <a:noFill/>
            <a:ln w="12700">
              <a:solidFill>
                <a:schemeClr val="tx1"/>
              </a:solidFill>
              <a:round/>
              <a:headEnd/>
              <a:tailEnd/>
            </a:ln>
          </p:spPr>
          <p:txBody>
            <a:bodyPr wrap="none" anchor="ctr"/>
            <a:lstStyle/>
            <a:p>
              <a:endParaRPr lang="en-US"/>
            </a:p>
          </p:txBody>
        </p:sp>
        <p:pic>
          <p:nvPicPr>
            <p:cNvPr id="18500" name="Picture 35" descr="http://lh3.ggpht.com/_AWkLjPyyn0g/THgnYvVoHnI/AAAAAAAAAwg/yf2A5Y6Xhy8/s280/igv.png"/>
            <p:cNvPicPr>
              <a:picLocks noChangeAspect="1" noChangeArrowheads="1"/>
            </p:cNvPicPr>
            <p:nvPr/>
          </p:nvPicPr>
          <p:blipFill>
            <a:blip r:embed="rId5" cstate="print"/>
            <a:srcRect/>
            <a:stretch>
              <a:fillRect/>
            </a:stretch>
          </p:blipFill>
          <p:spPr bwMode="auto">
            <a:xfrm>
              <a:off x="1536" y="2565"/>
              <a:ext cx="911" cy="729"/>
            </a:xfrm>
            <a:prstGeom prst="rect">
              <a:avLst/>
            </a:prstGeom>
            <a:noFill/>
            <a:ln w="9525">
              <a:noFill/>
              <a:miter lim="800000"/>
              <a:headEnd/>
              <a:tailEnd/>
            </a:ln>
          </p:spPr>
        </p:pic>
      </p:grpSp>
      <p:grpSp>
        <p:nvGrpSpPr>
          <p:cNvPr id="18441" name="Group 36"/>
          <p:cNvGrpSpPr>
            <a:grpSpLocks/>
          </p:cNvGrpSpPr>
          <p:nvPr/>
        </p:nvGrpSpPr>
        <p:grpSpPr bwMode="auto">
          <a:xfrm>
            <a:off x="4121150" y="1504950"/>
            <a:ext cx="927100" cy="3438525"/>
            <a:chOff x="2574" y="1194"/>
            <a:chExt cx="584" cy="2166"/>
          </a:xfrm>
        </p:grpSpPr>
        <p:sp>
          <p:nvSpPr>
            <p:cNvPr id="18469" name="Line 37"/>
            <p:cNvSpPr>
              <a:spLocks noChangeShapeType="1"/>
            </p:cNvSpPr>
            <p:nvPr/>
          </p:nvSpPr>
          <p:spPr bwMode="auto">
            <a:xfrm>
              <a:off x="2574" y="2220"/>
              <a:ext cx="240" cy="0"/>
            </a:xfrm>
            <a:prstGeom prst="line">
              <a:avLst/>
            </a:prstGeom>
            <a:noFill/>
            <a:ln w="57150">
              <a:solidFill>
                <a:schemeClr val="tx1"/>
              </a:solidFill>
              <a:round/>
              <a:headEnd/>
              <a:tailEnd/>
            </a:ln>
          </p:spPr>
          <p:txBody>
            <a:bodyPr wrap="none" anchor="ctr"/>
            <a:lstStyle/>
            <a:p>
              <a:endParaRPr lang="en-US"/>
            </a:p>
          </p:txBody>
        </p:sp>
        <p:sp>
          <p:nvSpPr>
            <p:cNvPr id="18470" name="Line 38"/>
            <p:cNvSpPr>
              <a:spLocks noChangeShapeType="1"/>
            </p:cNvSpPr>
            <p:nvPr/>
          </p:nvSpPr>
          <p:spPr bwMode="auto">
            <a:xfrm>
              <a:off x="2826" y="1194"/>
              <a:ext cx="0" cy="2166"/>
            </a:xfrm>
            <a:prstGeom prst="line">
              <a:avLst/>
            </a:prstGeom>
            <a:noFill/>
            <a:ln w="57150">
              <a:solidFill>
                <a:schemeClr val="tx1"/>
              </a:solidFill>
              <a:round/>
              <a:headEnd/>
              <a:tailEnd/>
            </a:ln>
          </p:spPr>
          <p:txBody>
            <a:bodyPr wrap="none" anchor="ctr"/>
            <a:lstStyle/>
            <a:p>
              <a:endParaRPr lang="en-US"/>
            </a:p>
          </p:txBody>
        </p:sp>
        <p:sp>
          <p:nvSpPr>
            <p:cNvPr id="18471" name="Line 39"/>
            <p:cNvSpPr>
              <a:spLocks noChangeShapeType="1"/>
            </p:cNvSpPr>
            <p:nvPr/>
          </p:nvSpPr>
          <p:spPr bwMode="auto">
            <a:xfrm>
              <a:off x="2812" y="1206"/>
              <a:ext cx="318" cy="0"/>
            </a:xfrm>
            <a:prstGeom prst="line">
              <a:avLst/>
            </a:prstGeom>
            <a:noFill/>
            <a:ln w="57150">
              <a:solidFill>
                <a:schemeClr val="tx1"/>
              </a:solidFill>
              <a:round/>
              <a:headEnd/>
              <a:tailEnd type="triangle" w="med" len="med"/>
            </a:ln>
          </p:spPr>
          <p:txBody>
            <a:bodyPr wrap="none" anchor="ctr"/>
            <a:lstStyle/>
            <a:p>
              <a:endParaRPr lang="en-US"/>
            </a:p>
          </p:txBody>
        </p:sp>
        <p:sp>
          <p:nvSpPr>
            <p:cNvPr id="18472" name="Line 40"/>
            <p:cNvSpPr>
              <a:spLocks noChangeShapeType="1"/>
            </p:cNvSpPr>
            <p:nvPr/>
          </p:nvSpPr>
          <p:spPr bwMode="auto">
            <a:xfrm>
              <a:off x="2840" y="2218"/>
              <a:ext cx="318" cy="0"/>
            </a:xfrm>
            <a:prstGeom prst="line">
              <a:avLst/>
            </a:prstGeom>
            <a:noFill/>
            <a:ln w="57150">
              <a:solidFill>
                <a:schemeClr val="tx1"/>
              </a:solidFill>
              <a:round/>
              <a:headEnd/>
              <a:tailEnd type="triangle" w="med" len="med"/>
            </a:ln>
          </p:spPr>
          <p:txBody>
            <a:bodyPr wrap="none" anchor="ctr"/>
            <a:lstStyle/>
            <a:p>
              <a:endParaRPr lang="en-US"/>
            </a:p>
          </p:txBody>
        </p:sp>
        <p:sp>
          <p:nvSpPr>
            <p:cNvPr id="18473" name="Line 41"/>
            <p:cNvSpPr>
              <a:spLocks noChangeShapeType="1"/>
            </p:cNvSpPr>
            <p:nvPr/>
          </p:nvSpPr>
          <p:spPr bwMode="auto">
            <a:xfrm>
              <a:off x="2820" y="3342"/>
              <a:ext cx="318" cy="0"/>
            </a:xfrm>
            <a:prstGeom prst="line">
              <a:avLst/>
            </a:prstGeom>
            <a:noFill/>
            <a:ln w="57150">
              <a:solidFill>
                <a:schemeClr val="tx1"/>
              </a:solidFill>
              <a:round/>
              <a:headEnd/>
              <a:tailEnd type="triangle" w="med" len="med"/>
            </a:ln>
          </p:spPr>
          <p:txBody>
            <a:bodyPr wrap="none" anchor="ctr"/>
            <a:lstStyle/>
            <a:p>
              <a:endParaRPr lang="en-US"/>
            </a:p>
          </p:txBody>
        </p:sp>
      </p:grpSp>
      <p:grpSp>
        <p:nvGrpSpPr>
          <p:cNvPr id="18442" name="Group 42"/>
          <p:cNvGrpSpPr>
            <a:grpSpLocks/>
          </p:cNvGrpSpPr>
          <p:nvPr/>
        </p:nvGrpSpPr>
        <p:grpSpPr bwMode="auto">
          <a:xfrm>
            <a:off x="5145088" y="776288"/>
            <a:ext cx="3832225" cy="1393825"/>
            <a:chOff x="3219" y="735"/>
            <a:chExt cx="2414" cy="878"/>
          </a:xfrm>
        </p:grpSpPr>
        <p:grpSp>
          <p:nvGrpSpPr>
            <p:cNvPr id="18455" name="Group 43"/>
            <p:cNvGrpSpPr>
              <a:grpSpLocks/>
            </p:cNvGrpSpPr>
            <p:nvPr/>
          </p:nvGrpSpPr>
          <p:grpSpPr bwMode="auto">
            <a:xfrm>
              <a:off x="3219" y="735"/>
              <a:ext cx="2414" cy="878"/>
              <a:chOff x="3219" y="735"/>
              <a:chExt cx="2414" cy="878"/>
            </a:xfrm>
          </p:grpSpPr>
          <p:sp>
            <p:nvSpPr>
              <p:cNvPr id="18466" name="Rectangle 44"/>
              <p:cNvSpPr>
                <a:spLocks noChangeArrowheads="1"/>
              </p:cNvSpPr>
              <p:nvPr/>
            </p:nvSpPr>
            <p:spPr bwMode="auto">
              <a:xfrm>
                <a:off x="3223" y="735"/>
                <a:ext cx="2410" cy="878"/>
              </a:xfrm>
              <a:prstGeom prst="rect">
                <a:avLst/>
              </a:prstGeom>
              <a:noFill/>
              <a:ln w="57150" algn="ctr">
                <a:solidFill>
                  <a:srgbClr val="969696"/>
                </a:solidFill>
                <a:miter lim="800000"/>
                <a:headEnd/>
                <a:tailEnd/>
              </a:ln>
            </p:spPr>
            <p:txBody>
              <a:bodyPr wrap="none" anchor="ctr"/>
              <a:lstStyle/>
              <a:p>
                <a:endParaRPr lang="en-US"/>
              </a:p>
            </p:txBody>
          </p:sp>
          <p:sp>
            <p:nvSpPr>
              <p:cNvPr id="18467" name="Rectangle 45"/>
              <p:cNvSpPr>
                <a:spLocks noChangeArrowheads="1"/>
              </p:cNvSpPr>
              <p:nvPr/>
            </p:nvSpPr>
            <p:spPr bwMode="auto">
              <a:xfrm>
                <a:off x="3219" y="743"/>
                <a:ext cx="2399" cy="184"/>
              </a:xfrm>
              <a:prstGeom prst="rect">
                <a:avLst/>
              </a:prstGeom>
              <a:solidFill>
                <a:srgbClr val="969696"/>
              </a:solidFill>
              <a:ln w="12700" algn="ctr">
                <a:solidFill>
                  <a:srgbClr val="969696"/>
                </a:solidFill>
                <a:miter lim="800000"/>
                <a:headEnd/>
                <a:tailEnd/>
              </a:ln>
            </p:spPr>
            <p:txBody>
              <a:bodyPr wrap="none" anchor="ctr"/>
              <a:lstStyle/>
              <a:p>
                <a:r>
                  <a:rPr lang="en-GB" b="1">
                    <a:solidFill>
                      <a:schemeClr val="bg1"/>
                    </a:solidFill>
                    <a:latin typeface="Calibri" pitchFamily="34" charset="0"/>
                  </a:rPr>
                  <a:t>(3) Insertions/deletions</a:t>
                </a:r>
              </a:p>
            </p:txBody>
          </p:sp>
          <p:pic>
            <p:nvPicPr>
              <p:cNvPr id="18468" name="Picture 46"/>
              <p:cNvPicPr>
                <a:picLocks noChangeAspect="1" noChangeArrowheads="1"/>
              </p:cNvPicPr>
              <p:nvPr/>
            </p:nvPicPr>
            <p:blipFill>
              <a:blip r:embed="rId6" cstate="print"/>
              <a:srcRect/>
              <a:stretch>
                <a:fillRect/>
              </a:stretch>
            </p:blipFill>
            <p:spPr bwMode="auto">
              <a:xfrm>
                <a:off x="3340" y="1066"/>
                <a:ext cx="2117" cy="386"/>
              </a:xfrm>
              <a:prstGeom prst="rect">
                <a:avLst/>
              </a:prstGeom>
              <a:noFill/>
              <a:ln w="12700" algn="ctr">
                <a:noFill/>
                <a:miter lim="800000"/>
                <a:headEnd/>
                <a:tailEnd/>
              </a:ln>
            </p:spPr>
          </p:pic>
        </p:grpSp>
        <p:sp>
          <p:nvSpPr>
            <p:cNvPr id="18456" name="Line 47"/>
            <p:cNvSpPr>
              <a:spLocks noChangeShapeType="1"/>
            </p:cNvSpPr>
            <p:nvPr/>
          </p:nvSpPr>
          <p:spPr bwMode="auto">
            <a:xfrm flipV="1">
              <a:off x="3756" y="1078"/>
              <a:ext cx="234" cy="3"/>
            </a:xfrm>
            <a:prstGeom prst="line">
              <a:avLst/>
            </a:prstGeom>
            <a:noFill/>
            <a:ln w="12700">
              <a:solidFill>
                <a:schemeClr val="tx1"/>
              </a:solidFill>
              <a:round/>
              <a:headEnd/>
              <a:tailEnd type="triangle" w="med" len="med"/>
            </a:ln>
          </p:spPr>
          <p:txBody>
            <a:bodyPr wrap="none" anchor="ctr"/>
            <a:lstStyle/>
            <a:p>
              <a:endParaRPr lang="en-US"/>
            </a:p>
          </p:txBody>
        </p:sp>
        <p:sp>
          <p:nvSpPr>
            <p:cNvPr id="18457" name="Line 48"/>
            <p:cNvSpPr>
              <a:spLocks noChangeShapeType="1"/>
            </p:cNvSpPr>
            <p:nvPr/>
          </p:nvSpPr>
          <p:spPr bwMode="auto">
            <a:xfrm flipV="1">
              <a:off x="4154" y="1078"/>
              <a:ext cx="234" cy="3"/>
            </a:xfrm>
            <a:prstGeom prst="line">
              <a:avLst/>
            </a:prstGeom>
            <a:noFill/>
            <a:ln w="12700">
              <a:solidFill>
                <a:schemeClr val="tx1"/>
              </a:solidFill>
              <a:round/>
              <a:headEnd type="triangle" w="med" len="med"/>
              <a:tailEnd/>
            </a:ln>
          </p:spPr>
          <p:txBody>
            <a:bodyPr wrap="none" anchor="ctr"/>
            <a:lstStyle/>
            <a:p>
              <a:endParaRPr lang="en-US"/>
            </a:p>
          </p:txBody>
        </p:sp>
        <p:sp>
          <p:nvSpPr>
            <p:cNvPr id="18458" name="Line 49"/>
            <p:cNvSpPr>
              <a:spLocks noChangeShapeType="1"/>
            </p:cNvSpPr>
            <p:nvPr/>
          </p:nvSpPr>
          <p:spPr bwMode="auto">
            <a:xfrm flipV="1">
              <a:off x="3594" y="1040"/>
              <a:ext cx="234" cy="3"/>
            </a:xfrm>
            <a:prstGeom prst="line">
              <a:avLst/>
            </a:prstGeom>
            <a:noFill/>
            <a:ln w="12700">
              <a:solidFill>
                <a:srgbClr val="FF6600"/>
              </a:solidFill>
              <a:round/>
              <a:headEnd/>
              <a:tailEnd type="triangle" w="med" len="med"/>
            </a:ln>
          </p:spPr>
          <p:txBody>
            <a:bodyPr wrap="none" anchor="ctr"/>
            <a:lstStyle/>
            <a:p>
              <a:endParaRPr lang="en-US"/>
            </a:p>
          </p:txBody>
        </p:sp>
        <p:sp>
          <p:nvSpPr>
            <p:cNvPr id="18459" name="Line 50"/>
            <p:cNvSpPr>
              <a:spLocks noChangeShapeType="1"/>
            </p:cNvSpPr>
            <p:nvPr/>
          </p:nvSpPr>
          <p:spPr bwMode="auto">
            <a:xfrm flipV="1">
              <a:off x="4308" y="1040"/>
              <a:ext cx="234" cy="3"/>
            </a:xfrm>
            <a:prstGeom prst="line">
              <a:avLst/>
            </a:prstGeom>
            <a:noFill/>
            <a:ln w="12700">
              <a:solidFill>
                <a:srgbClr val="FF6600"/>
              </a:solidFill>
              <a:round/>
              <a:headEnd type="triangle" w="med" len="med"/>
              <a:tailEnd/>
            </a:ln>
          </p:spPr>
          <p:txBody>
            <a:bodyPr wrap="none" anchor="ctr"/>
            <a:lstStyle/>
            <a:p>
              <a:endParaRPr lang="en-US"/>
            </a:p>
          </p:txBody>
        </p:sp>
        <p:sp>
          <p:nvSpPr>
            <p:cNvPr id="18460" name="Line 51"/>
            <p:cNvSpPr>
              <a:spLocks noChangeShapeType="1"/>
            </p:cNvSpPr>
            <p:nvPr/>
          </p:nvSpPr>
          <p:spPr bwMode="auto">
            <a:xfrm flipV="1">
              <a:off x="3792" y="1504"/>
              <a:ext cx="234" cy="3"/>
            </a:xfrm>
            <a:prstGeom prst="line">
              <a:avLst/>
            </a:prstGeom>
            <a:noFill/>
            <a:ln w="12700">
              <a:solidFill>
                <a:srgbClr val="FF6600"/>
              </a:solidFill>
              <a:round/>
              <a:headEnd/>
              <a:tailEnd type="triangle" w="med" len="med"/>
            </a:ln>
          </p:spPr>
          <p:txBody>
            <a:bodyPr wrap="none" anchor="ctr"/>
            <a:lstStyle/>
            <a:p>
              <a:endParaRPr lang="en-US"/>
            </a:p>
          </p:txBody>
        </p:sp>
        <p:sp>
          <p:nvSpPr>
            <p:cNvPr id="18461" name="Line 52"/>
            <p:cNvSpPr>
              <a:spLocks noChangeShapeType="1"/>
            </p:cNvSpPr>
            <p:nvPr/>
          </p:nvSpPr>
          <p:spPr bwMode="auto">
            <a:xfrm flipV="1">
              <a:off x="4130" y="1502"/>
              <a:ext cx="234" cy="3"/>
            </a:xfrm>
            <a:prstGeom prst="line">
              <a:avLst/>
            </a:prstGeom>
            <a:noFill/>
            <a:ln w="12700">
              <a:solidFill>
                <a:srgbClr val="FF6600"/>
              </a:solidFill>
              <a:round/>
              <a:headEnd type="triangle" w="med" len="med"/>
              <a:tailEnd/>
            </a:ln>
          </p:spPr>
          <p:txBody>
            <a:bodyPr wrap="none" anchor="ctr"/>
            <a:lstStyle/>
            <a:p>
              <a:endParaRPr lang="en-US"/>
            </a:p>
          </p:txBody>
        </p:sp>
        <p:sp>
          <p:nvSpPr>
            <p:cNvPr id="18462" name="Line 53"/>
            <p:cNvSpPr>
              <a:spLocks noChangeShapeType="1"/>
            </p:cNvSpPr>
            <p:nvPr/>
          </p:nvSpPr>
          <p:spPr bwMode="auto">
            <a:xfrm flipV="1">
              <a:off x="3962" y="1464"/>
              <a:ext cx="234" cy="3"/>
            </a:xfrm>
            <a:prstGeom prst="line">
              <a:avLst/>
            </a:prstGeom>
            <a:noFill/>
            <a:ln w="12700">
              <a:solidFill>
                <a:schemeClr val="tx1"/>
              </a:solidFill>
              <a:round/>
              <a:headEnd/>
              <a:tailEnd type="triangle" w="med" len="med"/>
            </a:ln>
          </p:spPr>
          <p:txBody>
            <a:bodyPr wrap="none" anchor="ctr"/>
            <a:lstStyle/>
            <a:p>
              <a:endParaRPr lang="en-US"/>
            </a:p>
          </p:txBody>
        </p:sp>
        <p:sp>
          <p:nvSpPr>
            <p:cNvPr id="18463" name="Line 54"/>
            <p:cNvSpPr>
              <a:spLocks noChangeShapeType="1"/>
            </p:cNvSpPr>
            <p:nvPr/>
          </p:nvSpPr>
          <p:spPr bwMode="auto">
            <a:xfrm>
              <a:off x="4076" y="1464"/>
              <a:ext cx="120" cy="0"/>
            </a:xfrm>
            <a:prstGeom prst="line">
              <a:avLst/>
            </a:prstGeom>
            <a:noFill/>
            <a:ln w="12700">
              <a:solidFill>
                <a:srgbClr val="FF0000"/>
              </a:solidFill>
              <a:round/>
              <a:headEnd/>
              <a:tailEnd type="triangle" w="med" len="med"/>
            </a:ln>
          </p:spPr>
          <p:txBody>
            <a:bodyPr wrap="none" anchor="ctr"/>
            <a:lstStyle/>
            <a:p>
              <a:endParaRPr lang="en-US"/>
            </a:p>
          </p:txBody>
        </p:sp>
        <p:sp>
          <p:nvSpPr>
            <p:cNvPr id="18464" name="Line 55"/>
            <p:cNvSpPr>
              <a:spLocks noChangeShapeType="1"/>
            </p:cNvSpPr>
            <p:nvPr/>
          </p:nvSpPr>
          <p:spPr bwMode="auto">
            <a:xfrm flipV="1">
              <a:off x="3958" y="1428"/>
              <a:ext cx="234" cy="3"/>
            </a:xfrm>
            <a:prstGeom prst="line">
              <a:avLst/>
            </a:prstGeom>
            <a:noFill/>
            <a:ln w="12700">
              <a:solidFill>
                <a:schemeClr val="tx1"/>
              </a:solidFill>
              <a:round/>
              <a:headEnd type="triangle" w="med" len="med"/>
              <a:tailEnd/>
            </a:ln>
          </p:spPr>
          <p:txBody>
            <a:bodyPr wrap="none" anchor="ctr"/>
            <a:lstStyle/>
            <a:p>
              <a:endParaRPr lang="en-US"/>
            </a:p>
          </p:txBody>
        </p:sp>
        <p:sp>
          <p:nvSpPr>
            <p:cNvPr id="18465" name="Line 56"/>
            <p:cNvSpPr>
              <a:spLocks noChangeShapeType="1"/>
            </p:cNvSpPr>
            <p:nvPr/>
          </p:nvSpPr>
          <p:spPr bwMode="auto">
            <a:xfrm flipH="1">
              <a:off x="3958" y="1430"/>
              <a:ext cx="128" cy="0"/>
            </a:xfrm>
            <a:prstGeom prst="line">
              <a:avLst/>
            </a:prstGeom>
            <a:noFill/>
            <a:ln w="12700">
              <a:solidFill>
                <a:srgbClr val="FF0000"/>
              </a:solidFill>
              <a:round/>
              <a:headEnd/>
              <a:tailEnd type="triangle" w="med" len="med"/>
            </a:ln>
          </p:spPr>
          <p:txBody>
            <a:bodyPr wrap="none" anchor="ctr"/>
            <a:lstStyle/>
            <a:p>
              <a:endParaRPr lang="en-US"/>
            </a:p>
          </p:txBody>
        </p:sp>
      </p:grpSp>
      <p:sp>
        <p:nvSpPr>
          <p:cNvPr id="18443" name="Rectangle 58"/>
          <p:cNvSpPr>
            <a:spLocks noChangeArrowheads="1"/>
          </p:cNvSpPr>
          <p:nvPr/>
        </p:nvSpPr>
        <p:spPr bwMode="auto">
          <a:xfrm>
            <a:off x="5157788" y="2439988"/>
            <a:ext cx="3825875" cy="1393825"/>
          </a:xfrm>
          <a:prstGeom prst="rect">
            <a:avLst/>
          </a:prstGeom>
          <a:noFill/>
          <a:ln w="57150" algn="ctr">
            <a:solidFill>
              <a:srgbClr val="969696"/>
            </a:solidFill>
            <a:miter lim="800000"/>
            <a:headEnd/>
            <a:tailEnd/>
          </a:ln>
        </p:spPr>
        <p:txBody>
          <a:bodyPr wrap="none" anchor="ctr"/>
          <a:lstStyle/>
          <a:p>
            <a:endParaRPr lang="en-US"/>
          </a:p>
        </p:txBody>
      </p:sp>
      <p:sp>
        <p:nvSpPr>
          <p:cNvPr id="18444" name="Rectangle 59"/>
          <p:cNvSpPr>
            <a:spLocks noChangeArrowheads="1"/>
          </p:cNvSpPr>
          <p:nvPr/>
        </p:nvSpPr>
        <p:spPr bwMode="auto">
          <a:xfrm>
            <a:off x="5151438" y="2452688"/>
            <a:ext cx="3836987" cy="292100"/>
          </a:xfrm>
          <a:prstGeom prst="rect">
            <a:avLst/>
          </a:prstGeom>
          <a:solidFill>
            <a:srgbClr val="969696"/>
          </a:solidFill>
          <a:ln w="12700" algn="ctr">
            <a:solidFill>
              <a:srgbClr val="969696"/>
            </a:solidFill>
            <a:miter lim="800000"/>
            <a:headEnd/>
            <a:tailEnd/>
          </a:ln>
        </p:spPr>
        <p:txBody>
          <a:bodyPr wrap="none" anchor="ctr"/>
          <a:lstStyle/>
          <a:p>
            <a:r>
              <a:rPr lang="en-GB" b="1">
                <a:solidFill>
                  <a:schemeClr val="bg1"/>
                </a:solidFill>
                <a:latin typeface="Calibri" pitchFamily="34" charset="0"/>
              </a:rPr>
              <a:t>(4) SNPs, smaller indels</a:t>
            </a:r>
          </a:p>
        </p:txBody>
      </p:sp>
      <p:pic>
        <p:nvPicPr>
          <p:cNvPr id="18445" name="Picture 60"/>
          <p:cNvPicPr>
            <a:picLocks noChangeAspect="1" noChangeArrowheads="1"/>
          </p:cNvPicPr>
          <p:nvPr/>
        </p:nvPicPr>
        <p:blipFill>
          <a:blip r:embed="rId7" cstate="print"/>
          <a:srcRect/>
          <a:stretch>
            <a:fillRect/>
          </a:stretch>
        </p:blipFill>
        <p:spPr bwMode="auto">
          <a:xfrm>
            <a:off x="5497513" y="2921000"/>
            <a:ext cx="3040062" cy="601663"/>
          </a:xfrm>
          <a:prstGeom prst="rect">
            <a:avLst/>
          </a:prstGeom>
          <a:noFill/>
          <a:ln w="12700" algn="ctr">
            <a:noFill/>
            <a:miter lim="800000"/>
            <a:headEnd/>
            <a:tailEnd/>
          </a:ln>
        </p:spPr>
      </p:pic>
      <p:grpSp>
        <p:nvGrpSpPr>
          <p:cNvPr id="18446" name="Group 61"/>
          <p:cNvGrpSpPr>
            <a:grpSpLocks/>
          </p:cNvGrpSpPr>
          <p:nvPr/>
        </p:nvGrpSpPr>
        <p:grpSpPr bwMode="auto">
          <a:xfrm>
            <a:off x="5157788" y="4065588"/>
            <a:ext cx="3832225" cy="1393825"/>
            <a:chOff x="3227" y="2807"/>
            <a:chExt cx="2414" cy="878"/>
          </a:xfrm>
        </p:grpSpPr>
        <p:sp>
          <p:nvSpPr>
            <p:cNvPr id="18452" name="Rectangle 62"/>
            <p:cNvSpPr>
              <a:spLocks noChangeArrowheads="1"/>
            </p:cNvSpPr>
            <p:nvPr/>
          </p:nvSpPr>
          <p:spPr bwMode="auto">
            <a:xfrm>
              <a:off x="3231" y="2807"/>
              <a:ext cx="2410" cy="878"/>
            </a:xfrm>
            <a:prstGeom prst="rect">
              <a:avLst/>
            </a:prstGeom>
            <a:noFill/>
            <a:ln w="57150" algn="ctr">
              <a:solidFill>
                <a:srgbClr val="969696"/>
              </a:solidFill>
              <a:miter lim="800000"/>
              <a:headEnd/>
              <a:tailEnd/>
            </a:ln>
          </p:spPr>
          <p:txBody>
            <a:bodyPr wrap="none" anchor="ctr"/>
            <a:lstStyle/>
            <a:p>
              <a:endParaRPr lang="en-US"/>
            </a:p>
          </p:txBody>
        </p:sp>
        <p:sp>
          <p:nvSpPr>
            <p:cNvPr id="18453" name="Rectangle 63"/>
            <p:cNvSpPr>
              <a:spLocks noChangeArrowheads="1"/>
            </p:cNvSpPr>
            <p:nvPr/>
          </p:nvSpPr>
          <p:spPr bwMode="auto">
            <a:xfrm>
              <a:off x="3227" y="2815"/>
              <a:ext cx="2411" cy="184"/>
            </a:xfrm>
            <a:prstGeom prst="rect">
              <a:avLst/>
            </a:prstGeom>
            <a:solidFill>
              <a:srgbClr val="969696"/>
            </a:solidFill>
            <a:ln w="12700" algn="ctr">
              <a:solidFill>
                <a:srgbClr val="969696"/>
              </a:solidFill>
              <a:miter lim="800000"/>
              <a:headEnd/>
              <a:tailEnd/>
            </a:ln>
          </p:spPr>
          <p:txBody>
            <a:bodyPr wrap="none" anchor="ctr"/>
            <a:lstStyle/>
            <a:p>
              <a:r>
                <a:rPr lang="en-GB" b="1" dirty="0" smtClean="0">
                  <a:solidFill>
                    <a:schemeClr val="bg1"/>
                  </a:solidFill>
                  <a:latin typeface="Calibri" pitchFamily="34" charset="0"/>
                </a:rPr>
                <a:t>(5) </a:t>
              </a:r>
              <a:r>
                <a:rPr lang="en-GB" b="1" dirty="0">
                  <a:solidFill>
                    <a:schemeClr val="bg1"/>
                  </a:solidFill>
                  <a:latin typeface="Calibri" pitchFamily="34" charset="0"/>
                </a:rPr>
                <a:t>Copy number changes</a:t>
              </a:r>
            </a:p>
          </p:txBody>
        </p:sp>
        <p:pic>
          <p:nvPicPr>
            <p:cNvPr id="18454" name="Picture 64"/>
            <p:cNvPicPr>
              <a:picLocks noChangeAspect="1" noChangeArrowheads="1"/>
            </p:cNvPicPr>
            <p:nvPr/>
          </p:nvPicPr>
          <p:blipFill>
            <a:blip r:embed="rId8" cstate="print"/>
            <a:srcRect/>
            <a:stretch>
              <a:fillRect/>
            </a:stretch>
          </p:blipFill>
          <p:spPr bwMode="auto">
            <a:xfrm>
              <a:off x="3400" y="3030"/>
              <a:ext cx="2019" cy="627"/>
            </a:xfrm>
            <a:prstGeom prst="rect">
              <a:avLst/>
            </a:prstGeom>
            <a:noFill/>
            <a:ln w="12700" algn="ctr">
              <a:noFill/>
              <a:miter lim="800000"/>
              <a:headEnd/>
              <a:tailEnd/>
            </a:ln>
          </p:spPr>
        </p:pic>
      </p:grpSp>
      <p:sp>
        <p:nvSpPr>
          <p:cNvPr id="4" name="Left Brace 3"/>
          <p:cNvSpPr/>
          <p:nvPr/>
        </p:nvSpPr>
        <p:spPr bwMode="auto">
          <a:xfrm rot="16200000">
            <a:off x="6852443" y="3775862"/>
            <a:ext cx="449263" cy="3935413"/>
          </a:xfrm>
          <a:prstGeom prst="leftBrace">
            <a:avLst/>
          </a:prstGeom>
          <a:noFill/>
          <a:ln w="349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5" name="Rectangle 4"/>
          <p:cNvSpPr/>
          <p:nvPr/>
        </p:nvSpPr>
        <p:spPr>
          <a:xfrm>
            <a:off x="5164138" y="5907083"/>
            <a:ext cx="3857624" cy="584775"/>
          </a:xfrm>
          <a:prstGeom prst="rect">
            <a:avLst/>
          </a:prstGeom>
        </p:spPr>
        <p:txBody>
          <a:bodyPr wrap="square">
            <a:spAutoFit/>
          </a:bodyPr>
          <a:lstStyle/>
          <a:p>
            <a:pPr algn="ctr"/>
            <a:r>
              <a:rPr lang="en-GB" dirty="0" smtClean="0"/>
              <a:t>Searching for mutations in the sample DNA</a:t>
            </a:r>
            <a:endParaRPr lang="en-US" dirty="0"/>
          </a:p>
        </p:txBody>
      </p:sp>
      <p:sp>
        <p:nvSpPr>
          <p:cNvPr id="69" name="Left Brace 68"/>
          <p:cNvSpPr/>
          <p:nvPr/>
        </p:nvSpPr>
        <p:spPr bwMode="auto">
          <a:xfrm rot="16200000">
            <a:off x="3027363" y="4770432"/>
            <a:ext cx="449263" cy="1738312"/>
          </a:xfrm>
          <a:prstGeom prst="leftBrace">
            <a:avLst/>
          </a:prstGeom>
          <a:noFill/>
          <a:ln w="349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7" name="Rectangle 6"/>
          <p:cNvSpPr/>
          <p:nvPr/>
        </p:nvSpPr>
        <p:spPr>
          <a:xfrm>
            <a:off x="2372519" y="5907083"/>
            <a:ext cx="1731695" cy="584775"/>
          </a:xfrm>
          <a:prstGeom prst="rect">
            <a:avLst/>
          </a:prstGeom>
        </p:spPr>
        <p:txBody>
          <a:bodyPr wrap="square">
            <a:spAutoFit/>
          </a:bodyPr>
          <a:lstStyle/>
          <a:p>
            <a:pPr algn="ctr"/>
            <a:r>
              <a:rPr lang="en-GB" dirty="0" smtClean="0"/>
              <a:t>Matching reads to a reference</a:t>
            </a:r>
            <a:endParaRPr lang="en-US" dirty="0"/>
          </a:p>
        </p:txBody>
      </p:sp>
      <p:sp>
        <p:nvSpPr>
          <p:cNvPr id="70" name="Rectangle 69"/>
          <p:cNvSpPr/>
          <p:nvPr/>
        </p:nvSpPr>
        <p:spPr bwMode="auto">
          <a:xfrm rot="8509540">
            <a:off x="-93532" y="3394167"/>
            <a:ext cx="8511895" cy="191795"/>
          </a:xfrm>
          <a:prstGeom prst="rect">
            <a:avLst/>
          </a:prstGeom>
          <a:solidFill>
            <a:schemeClr val="accent4">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8335226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BWT of a human genome dataset</a:t>
            </a:r>
            <a:endParaRPr lang="en-US" sz="2800" dirty="0"/>
          </a:p>
        </p:txBody>
      </p:sp>
      <p:sp>
        <p:nvSpPr>
          <p:cNvPr id="3" name="Content Placeholder 2"/>
          <p:cNvSpPr>
            <a:spLocks noGrp="1"/>
          </p:cNvSpPr>
          <p:nvPr>
            <p:ph idx="1"/>
          </p:nvPr>
        </p:nvSpPr>
        <p:spPr>
          <a:xfrm>
            <a:off x="457200" y="1059874"/>
            <a:ext cx="8229600" cy="4178876"/>
          </a:xfrm>
        </p:spPr>
        <p:txBody>
          <a:bodyPr/>
          <a:lstStyle/>
          <a:p>
            <a:endParaRPr lang="en-GB" dirty="0" smtClean="0"/>
          </a:p>
          <a:p>
            <a:r>
              <a:rPr lang="en-GB" dirty="0" smtClean="0"/>
              <a:t>Typical dataset: 30-fold coverage of 3Gbase genome</a:t>
            </a:r>
          </a:p>
          <a:p>
            <a:pPr lvl="1">
              <a:buNone/>
            </a:pPr>
            <a:r>
              <a:rPr lang="en-GB" sz="1800" dirty="0" smtClean="0"/>
              <a:t>= 100 billion bases of data</a:t>
            </a:r>
          </a:p>
          <a:p>
            <a:pPr lvl="1">
              <a:buNone/>
            </a:pPr>
            <a:r>
              <a:rPr lang="en-GB" sz="1800" dirty="0" smtClean="0"/>
              <a:t>= 1 billion 100 base sequences</a:t>
            </a:r>
          </a:p>
          <a:p>
            <a:r>
              <a:rPr lang="en-GB" dirty="0" smtClean="0"/>
              <a:t>Existing methods need large amounts of either </a:t>
            </a:r>
            <a:r>
              <a:rPr lang="en-GB" dirty="0" smtClean="0">
                <a:solidFill>
                  <a:srgbClr val="FF0000"/>
                </a:solidFill>
              </a:rPr>
              <a:t>RAM</a:t>
            </a:r>
            <a:r>
              <a:rPr lang="en-GB" dirty="0" smtClean="0"/>
              <a:t> (&gt;600Gbytes) or </a:t>
            </a:r>
            <a:r>
              <a:rPr lang="en-GB" dirty="0" smtClean="0">
                <a:solidFill>
                  <a:srgbClr val="FF0000"/>
                </a:solidFill>
              </a:rPr>
              <a:t>CPU</a:t>
            </a:r>
            <a:r>
              <a:rPr lang="en-GB" dirty="0" smtClean="0"/>
              <a:t> time (&gt;1 CPU month).</a:t>
            </a:r>
          </a:p>
          <a:p>
            <a:r>
              <a:rPr lang="en-GB" dirty="0" smtClean="0"/>
              <a:t>New iterative algorithm</a:t>
            </a:r>
            <a:r>
              <a:rPr lang="en-GB" baseline="30000" dirty="0" smtClean="0"/>
              <a:t>1</a:t>
            </a:r>
            <a:r>
              <a:rPr lang="en-GB" dirty="0" smtClean="0"/>
              <a:t> takes &lt;20 CPU hours (SSD) and &lt;0.1Gb RAM.</a:t>
            </a:r>
          </a:p>
          <a:p>
            <a:r>
              <a:rPr lang="en-GB" dirty="0" smtClean="0"/>
              <a:t>Key idea: </a:t>
            </a:r>
          </a:p>
          <a:p>
            <a:pPr lvl="1"/>
            <a:r>
              <a:rPr lang="en-GB" dirty="0"/>
              <a:t>Basic idea: </a:t>
            </a:r>
            <a:r>
              <a:rPr lang="en-GB" dirty="0" smtClean="0"/>
              <a:t>iteratively build the BWT for suffixes of the reads.</a:t>
            </a:r>
          </a:p>
          <a:p>
            <a:pPr lvl="1"/>
            <a:r>
              <a:rPr lang="en-GB" dirty="0" smtClean="0"/>
              <a:t>At each iteration, update with the current character</a:t>
            </a:r>
          </a:p>
          <a:p>
            <a:pPr lvl="1"/>
            <a:r>
              <a:rPr lang="en-GB" dirty="0" smtClean="0"/>
              <a:t>Allows us to keep </a:t>
            </a:r>
            <a:r>
              <a:rPr lang="en-GB" dirty="0"/>
              <a:t>the partial BWT on disk. </a:t>
            </a:r>
            <a:endParaRPr lang="en-GB" dirty="0" smtClean="0"/>
          </a:p>
          <a:p>
            <a:pPr lvl="1"/>
            <a:r>
              <a:rPr lang="en-GB" dirty="0" smtClean="0"/>
              <a:t>O(</a:t>
            </a:r>
            <a:r>
              <a:rPr lang="en-GB" dirty="0" err="1" smtClean="0"/>
              <a:t>mlog</a:t>
            </a:r>
            <a:r>
              <a:rPr lang="en-GB" dirty="0" smtClean="0"/>
              <a:t>(</a:t>
            </a:r>
            <a:r>
              <a:rPr lang="en-GB" dirty="0" err="1" smtClean="0"/>
              <a:t>mk</a:t>
            </a:r>
            <a:r>
              <a:rPr lang="en-GB" dirty="0"/>
              <a:t>)) bits of space and O(k sort(m)) </a:t>
            </a:r>
            <a:r>
              <a:rPr lang="en-GB" dirty="0" smtClean="0"/>
              <a:t>time (m strings of length k)</a:t>
            </a:r>
            <a:endParaRPr lang="en-GB" dirty="0"/>
          </a:p>
          <a:p>
            <a:pPr lvl="1"/>
            <a:endParaRPr lang="en-GB" dirty="0" smtClean="0"/>
          </a:p>
          <a:p>
            <a:endParaRPr lang="en-GB" b="1" dirty="0" smtClean="0"/>
          </a:p>
          <a:p>
            <a:endParaRPr lang="en-GB" dirty="0" smtClean="0"/>
          </a:p>
          <a:p>
            <a:pPr>
              <a:buNone/>
            </a:pPr>
            <a:endParaRPr lang="en-GB" dirty="0" smtClean="0"/>
          </a:p>
          <a:p>
            <a:pPr>
              <a:buNone/>
            </a:pPr>
            <a:endParaRPr lang="en-US" dirty="0"/>
          </a:p>
        </p:txBody>
      </p:sp>
      <p:sp>
        <p:nvSpPr>
          <p:cNvPr id="6" name="TextBox 5"/>
          <p:cNvSpPr txBox="1"/>
          <p:nvPr/>
        </p:nvSpPr>
        <p:spPr>
          <a:xfrm>
            <a:off x="633945" y="5652857"/>
            <a:ext cx="7391400" cy="707886"/>
          </a:xfrm>
          <a:prstGeom prst="rect">
            <a:avLst/>
          </a:prstGeom>
          <a:noFill/>
        </p:spPr>
        <p:txBody>
          <a:bodyPr wrap="square" rtlCol="0">
            <a:spAutoFit/>
          </a:bodyPr>
          <a:lstStyle/>
          <a:p>
            <a:r>
              <a:rPr lang="en-GB" sz="1200" baseline="30000" dirty="0" smtClean="0"/>
              <a:t>1</a:t>
            </a:r>
            <a:r>
              <a:rPr lang="en-GB" sz="1200" dirty="0" smtClean="0"/>
              <a:t>M. J. Bauer, A. J. Cox, G. </a:t>
            </a:r>
            <a:r>
              <a:rPr lang="en-GB" sz="1200" dirty="0" err="1" smtClean="0"/>
              <a:t>Rosone</a:t>
            </a:r>
            <a:r>
              <a:rPr lang="en-GB" sz="1200" dirty="0" smtClean="0"/>
              <a:t>, (2012) “Lightweight algorithms for constructing and inverting the BWT of string collections” Theoretical Computer Science.</a:t>
            </a:r>
            <a:r>
              <a:rPr lang="en-GB" baseline="30000" dirty="0" smtClean="0"/>
              <a:t/>
            </a:r>
            <a:br>
              <a:rPr lang="en-GB" baseline="30000" dirty="0" smtClean="0"/>
            </a:br>
            <a:endParaRPr lang="en-GB" dirty="0"/>
          </a:p>
        </p:txBody>
      </p:sp>
    </p:spTree>
    <p:extLst>
      <p:ext uri="{BB962C8B-B14F-4D97-AF65-F5344CB8AC3E}">
        <p14:creationId xmlns:p14="http://schemas.microsoft.com/office/powerpoint/2010/main" val="3689517500"/>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Comparing two BWTs without a references</a:t>
            </a:r>
            <a:endParaRPr lang="en-US" sz="2800" dirty="0"/>
          </a:p>
        </p:txBody>
      </p:sp>
      <p:sp>
        <p:nvSpPr>
          <p:cNvPr id="3" name="Content Placeholder 2"/>
          <p:cNvSpPr>
            <a:spLocks noGrp="1"/>
          </p:cNvSpPr>
          <p:nvPr>
            <p:ph idx="1"/>
          </p:nvPr>
        </p:nvSpPr>
        <p:spPr>
          <a:xfrm>
            <a:off x="457200" y="1309240"/>
            <a:ext cx="8229600" cy="4731342"/>
          </a:xfrm>
        </p:spPr>
        <p:txBody>
          <a:bodyPr/>
          <a:lstStyle/>
          <a:p>
            <a:endParaRPr lang="en-GB" dirty="0" smtClean="0"/>
          </a:p>
          <a:p>
            <a:r>
              <a:rPr lang="en-GB" dirty="0" smtClean="0"/>
              <a:t>Task: </a:t>
            </a:r>
            <a:r>
              <a:rPr lang="en-GB" dirty="0"/>
              <a:t>g</a:t>
            </a:r>
            <a:r>
              <a:rPr lang="en-GB" dirty="0" smtClean="0"/>
              <a:t>iven BWTs of two sets of reads R and G, find all </a:t>
            </a:r>
            <a:r>
              <a:rPr lang="en-GB" dirty="0"/>
              <a:t>string</a:t>
            </a:r>
            <a:r>
              <a:rPr lang="en-GB" i="1" dirty="0" smtClean="0"/>
              <a:t> s</a:t>
            </a:r>
            <a:r>
              <a:rPr lang="en-GB" dirty="0" smtClean="0"/>
              <a:t> that are </a:t>
            </a:r>
            <a:endParaRPr lang="en-GB" dirty="0"/>
          </a:p>
          <a:p>
            <a:pPr lvl="1"/>
            <a:r>
              <a:rPr lang="en-GB" i="1" dirty="0" smtClean="0"/>
              <a:t>Present in R only</a:t>
            </a:r>
            <a:endParaRPr lang="en-GB" i="1" dirty="0"/>
          </a:p>
          <a:p>
            <a:pPr lvl="1"/>
            <a:r>
              <a:rPr lang="en-GB" i="1" dirty="0" smtClean="0"/>
              <a:t>Present in G only</a:t>
            </a:r>
            <a:endParaRPr lang="en-GB" i="1" dirty="0"/>
          </a:p>
          <a:p>
            <a:pPr lvl="1"/>
            <a:r>
              <a:rPr lang="en-GB" i="1" dirty="0" smtClean="0"/>
              <a:t>Present in both R and G</a:t>
            </a:r>
            <a:endParaRPr lang="en-GB" i="1" dirty="0"/>
          </a:p>
          <a:p>
            <a:endParaRPr lang="en-GB" dirty="0" smtClean="0"/>
          </a:p>
          <a:p>
            <a:r>
              <a:rPr lang="en-GB" dirty="0" smtClean="0"/>
              <a:t>Can do this by making </a:t>
            </a:r>
            <a:r>
              <a:rPr lang="en-GB" i="1" dirty="0" smtClean="0"/>
              <a:t>|s|</a:t>
            </a:r>
            <a:r>
              <a:rPr lang="en-GB" dirty="0" smtClean="0"/>
              <a:t> sequential passes through BWT of G and BWT of R.</a:t>
            </a:r>
          </a:p>
          <a:p>
            <a:endParaRPr lang="en-GB" dirty="0" smtClean="0"/>
          </a:p>
          <a:p>
            <a:r>
              <a:rPr lang="en-GB" dirty="0" smtClean="0"/>
              <a:t>Sequential access – can read files from disk – no RAM needed.</a:t>
            </a:r>
          </a:p>
          <a:p>
            <a:endParaRPr lang="en-GB" i="1" dirty="0" smtClean="0"/>
          </a:p>
          <a:p>
            <a:r>
              <a:rPr lang="en-GB" i="1" dirty="0" smtClean="0"/>
              <a:t>“all-against-all backwards search”</a:t>
            </a:r>
          </a:p>
          <a:p>
            <a:pPr>
              <a:buNone/>
            </a:pPr>
            <a:endParaRPr lang="en-US" dirty="0"/>
          </a:p>
        </p:txBody>
      </p:sp>
    </p:spTree>
    <p:extLst>
      <p:ext uri="{BB962C8B-B14F-4D97-AF65-F5344CB8AC3E}">
        <p14:creationId xmlns:p14="http://schemas.microsoft.com/office/powerpoint/2010/main" val="700438809"/>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3252741593"/>
              </p:ext>
            </p:extLst>
          </p:nvPr>
        </p:nvGraphicFramePr>
        <p:xfrm>
          <a:off x="220717" y="284217"/>
          <a:ext cx="8596312" cy="4815840"/>
        </p:xfrm>
        <a:graphic>
          <a:graphicData uri="http://schemas.openxmlformats.org/drawingml/2006/table">
            <a:tbl>
              <a:tblPr firstRow="1" bandRow="1">
                <a:tableStyleId>{5C22544A-7EE6-4342-B048-85BDC9FD1C3A}</a:tableStyleId>
              </a:tblPr>
              <a:tblGrid>
                <a:gridCol w="2149078"/>
                <a:gridCol w="2149078"/>
                <a:gridCol w="2149078"/>
                <a:gridCol w="2149078"/>
              </a:tblGrid>
              <a:tr h="370840">
                <a:tc>
                  <a:txBody>
                    <a:bodyPr/>
                    <a:lstStyle/>
                    <a:p>
                      <a:pPr algn="r"/>
                      <a:r>
                        <a:rPr lang="en-GB" b="1" dirty="0" smtClean="0">
                          <a:solidFill>
                            <a:schemeClr val="tx1"/>
                          </a:solidFill>
                        </a:rPr>
                        <a:t>BWT1</a:t>
                      </a:r>
                      <a:endParaRPr lang="en-GB"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BWT2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45002">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GACAT$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7" name="Rechteck 6"/>
          <p:cNvSpPr/>
          <p:nvPr/>
        </p:nvSpPr>
        <p:spPr>
          <a:xfrm>
            <a:off x="189185" y="5725172"/>
            <a:ext cx="7693573" cy="584775"/>
          </a:xfrm>
          <a:prstGeom prst="rect">
            <a:avLst/>
          </a:prstGeom>
        </p:spPr>
        <p:txBody>
          <a:bodyPr wrap="square">
            <a:spAutoFit/>
          </a:bodyPr>
          <a:lstStyle/>
          <a:p>
            <a:pPr>
              <a:buNone/>
            </a:pPr>
            <a:r>
              <a:rPr lang="en-GB" dirty="0" smtClean="0"/>
              <a:t>CACAT, TCACA   Sample 1 reads	         GACAT, AGACA  Sample 2 reads</a:t>
            </a:r>
          </a:p>
          <a:p>
            <a:pPr>
              <a:buNone/>
            </a:pPr>
            <a:r>
              <a:rPr lang="en-GB" dirty="0" smtClean="0"/>
              <a:t>				</a:t>
            </a:r>
          </a:p>
        </p:txBody>
      </p:sp>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1219419528"/>
              </p:ext>
            </p:extLst>
          </p:nvPr>
        </p:nvGraphicFramePr>
        <p:xfrm>
          <a:off x="220717" y="284217"/>
          <a:ext cx="8596312" cy="4815840"/>
        </p:xfrm>
        <a:graphic>
          <a:graphicData uri="http://schemas.openxmlformats.org/drawingml/2006/table">
            <a:tbl>
              <a:tblPr firstRow="1" bandRow="1">
                <a:tableStyleId>{5C22544A-7EE6-4342-B048-85BDC9FD1C3A}</a:tableStyleId>
              </a:tblPr>
              <a:tblGrid>
                <a:gridCol w="2149078"/>
                <a:gridCol w="2149078"/>
                <a:gridCol w="2149078"/>
                <a:gridCol w="2149078"/>
              </a:tblGrid>
              <a:tr h="370840">
                <a:tc>
                  <a:txBody>
                    <a:bodyPr/>
                    <a:lstStyle/>
                    <a:p>
                      <a:pPr algn="r"/>
                      <a:r>
                        <a:rPr lang="en-GB" b="1" dirty="0" smtClean="0">
                          <a:solidFill>
                            <a:schemeClr val="tx1"/>
                          </a:solidFill>
                        </a:rPr>
                        <a:t>BWT1</a:t>
                      </a:r>
                      <a:endParaRPr lang="en-GB"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BWT2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45002">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GACAT$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5" name="Rechteck 4"/>
          <p:cNvSpPr/>
          <p:nvPr/>
        </p:nvSpPr>
        <p:spPr bwMode="auto">
          <a:xfrm>
            <a:off x="2408235" y="1436915"/>
            <a:ext cx="192461" cy="136566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6" name="Rechteck 4"/>
          <p:cNvSpPr/>
          <p:nvPr/>
        </p:nvSpPr>
        <p:spPr bwMode="auto">
          <a:xfrm>
            <a:off x="6728874" y="1423059"/>
            <a:ext cx="194440" cy="179515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8" name="Rechteck 4"/>
          <p:cNvSpPr/>
          <p:nvPr/>
        </p:nvSpPr>
        <p:spPr bwMode="auto">
          <a:xfrm flipV="1">
            <a:off x="2406257" y="2919350"/>
            <a:ext cx="218190" cy="139139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9" name="Rechteck 4"/>
          <p:cNvSpPr/>
          <p:nvPr/>
        </p:nvSpPr>
        <p:spPr bwMode="auto">
          <a:xfrm>
            <a:off x="6728874" y="3251861"/>
            <a:ext cx="218191" cy="690747"/>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1" name="Rechteck 4"/>
          <p:cNvSpPr/>
          <p:nvPr/>
        </p:nvSpPr>
        <p:spPr bwMode="auto">
          <a:xfrm>
            <a:off x="6726894" y="3986152"/>
            <a:ext cx="218191" cy="690747"/>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2" name="Rechteck 4"/>
          <p:cNvSpPr/>
          <p:nvPr/>
        </p:nvSpPr>
        <p:spPr bwMode="auto">
          <a:xfrm>
            <a:off x="2402296" y="4376058"/>
            <a:ext cx="218191" cy="690747"/>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3" name="Rechteck 4"/>
          <p:cNvSpPr/>
          <p:nvPr/>
        </p:nvSpPr>
        <p:spPr bwMode="auto">
          <a:xfrm>
            <a:off x="6713039" y="4684817"/>
            <a:ext cx="222151" cy="37407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4285645036"/>
              </p:ext>
            </p:extLst>
          </p:nvPr>
        </p:nvGraphicFramePr>
        <p:xfrm>
          <a:off x="220717" y="284217"/>
          <a:ext cx="8596312" cy="4815840"/>
        </p:xfrm>
        <a:graphic>
          <a:graphicData uri="http://schemas.openxmlformats.org/drawingml/2006/table">
            <a:tbl>
              <a:tblPr firstRow="1" bandRow="1">
                <a:tableStyleId>{5C22544A-7EE6-4342-B048-85BDC9FD1C3A}</a:tableStyleId>
              </a:tblPr>
              <a:tblGrid>
                <a:gridCol w="2149078"/>
                <a:gridCol w="2149078"/>
                <a:gridCol w="2149078"/>
                <a:gridCol w="2149078"/>
              </a:tblGrid>
              <a:tr h="370840">
                <a:tc>
                  <a:txBody>
                    <a:bodyPr/>
                    <a:lstStyle/>
                    <a:p>
                      <a:pPr algn="r"/>
                      <a:r>
                        <a:rPr lang="en-GB" b="1" dirty="0" smtClean="0">
                          <a:solidFill>
                            <a:schemeClr val="tx1"/>
                          </a:solidFill>
                        </a:rPr>
                        <a:t>BWT1</a:t>
                      </a:r>
                      <a:endParaRPr lang="en-GB"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BWT2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45002">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GACAT$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5" name="Rechteck 4"/>
          <p:cNvSpPr/>
          <p:nvPr/>
        </p:nvSpPr>
        <p:spPr bwMode="auto">
          <a:xfrm>
            <a:off x="2408235" y="1436915"/>
            <a:ext cx="429968" cy="30875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6" name="Rechteck 4"/>
          <p:cNvSpPr/>
          <p:nvPr/>
        </p:nvSpPr>
        <p:spPr bwMode="auto">
          <a:xfrm>
            <a:off x="6728873" y="1423060"/>
            <a:ext cx="455697" cy="32261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8" name="Rechteck 4"/>
          <p:cNvSpPr/>
          <p:nvPr/>
        </p:nvSpPr>
        <p:spPr bwMode="auto">
          <a:xfrm flipV="1">
            <a:off x="2406257" y="2919350"/>
            <a:ext cx="384444" cy="139139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9" name="Rechteck 4"/>
          <p:cNvSpPr/>
          <p:nvPr/>
        </p:nvSpPr>
        <p:spPr bwMode="auto">
          <a:xfrm>
            <a:off x="6728874" y="3251861"/>
            <a:ext cx="336944" cy="690747"/>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1" name="Rechteck 4"/>
          <p:cNvSpPr/>
          <p:nvPr/>
        </p:nvSpPr>
        <p:spPr bwMode="auto">
          <a:xfrm>
            <a:off x="6726894" y="3986152"/>
            <a:ext cx="374550" cy="690747"/>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2" name="Rechteck 4"/>
          <p:cNvSpPr/>
          <p:nvPr/>
        </p:nvSpPr>
        <p:spPr bwMode="auto">
          <a:xfrm>
            <a:off x="2402296" y="4376059"/>
            <a:ext cx="435907" cy="33844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3" name="Rechteck 4"/>
          <p:cNvSpPr/>
          <p:nvPr/>
        </p:nvSpPr>
        <p:spPr bwMode="auto">
          <a:xfrm>
            <a:off x="6713039" y="4684817"/>
            <a:ext cx="412156" cy="37407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5" name="Rechteck 4"/>
          <p:cNvSpPr/>
          <p:nvPr/>
        </p:nvSpPr>
        <p:spPr bwMode="auto">
          <a:xfrm>
            <a:off x="2418131" y="1767445"/>
            <a:ext cx="429968" cy="30875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6" name="Rechteck 4"/>
          <p:cNvSpPr/>
          <p:nvPr/>
        </p:nvSpPr>
        <p:spPr bwMode="auto">
          <a:xfrm>
            <a:off x="2416152" y="2109850"/>
            <a:ext cx="429968" cy="30875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7" name="Rechteck 4"/>
          <p:cNvSpPr/>
          <p:nvPr/>
        </p:nvSpPr>
        <p:spPr bwMode="auto">
          <a:xfrm>
            <a:off x="2378547" y="2523507"/>
            <a:ext cx="429968" cy="30875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8" name="Rechteck 4"/>
          <p:cNvSpPr/>
          <p:nvPr/>
        </p:nvSpPr>
        <p:spPr bwMode="auto">
          <a:xfrm>
            <a:off x="2400317" y="4754090"/>
            <a:ext cx="435907" cy="33844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9" name="Rechteck 4"/>
          <p:cNvSpPr/>
          <p:nvPr/>
        </p:nvSpPr>
        <p:spPr bwMode="auto">
          <a:xfrm>
            <a:off x="6715019" y="1789214"/>
            <a:ext cx="362675" cy="716479"/>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20" name="Rechteck 4"/>
          <p:cNvSpPr/>
          <p:nvPr/>
        </p:nvSpPr>
        <p:spPr bwMode="auto">
          <a:xfrm>
            <a:off x="6701165" y="2559132"/>
            <a:ext cx="400279" cy="25532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21" name="Rechteck 4"/>
          <p:cNvSpPr/>
          <p:nvPr/>
        </p:nvSpPr>
        <p:spPr bwMode="auto">
          <a:xfrm>
            <a:off x="6711062" y="2913413"/>
            <a:ext cx="340903" cy="26719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769059671"/>
              </p:ext>
            </p:extLst>
          </p:nvPr>
        </p:nvGraphicFramePr>
        <p:xfrm>
          <a:off x="220717" y="284217"/>
          <a:ext cx="8596312" cy="4815840"/>
        </p:xfrm>
        <a:graphic>
          <a:graphicData uri="http://schemas.openxmlformats.org/drawingml/2006/table">
            <a:tbl>
              <a:tblPr firstRow="1" bandRow="1">
                <a:tableStyleId>{5C22544A-7EE6-4342-B048-85BDC9FD1C3A}</a:tableStyleId>
              </a:tblPr>
              <a:tblGrid>
                <a:gridCol w="2149078"/>
                <a:gridCol w="2149078"/>
                <a:gridCol w="2149078"/>
                <a:gridCol w="2149078"/>
              </a:tblGrid>
              <a:tr h="370840">
                <a:tc>
                  <a:txBody>
                    <a:bodyPr/>
                    <a:lstStyle/>
                    <a:p>
                      <a:pPr algn="r"/>
                      <a:r>
                        <a:rPr lang="en-GB" b="1" dirty="0" smtClean="0">
                          <a:solidFill>
                            <a:schemeClr val="tx1"/>
                          </a:solidFill>
                        </a:rPr>
                        <a:t>BWT1</a:t>
                      </a:r>
                      <a:endParaRPr lang="en-GB"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BWT2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45002">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GACAT$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5" name="Rechteck 4"/>
          <p:cNvSpPr/>
          <p:nvPr/>
        </p:nvSpPr>
        <p:spPr bwMode="auto">
          <a:xfrm>
            <a:off x="2396359" y="1781503"/>
            <a:ext cx="406218" cy="700439"/>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6" name="Rechteck 5"/>
          <p:cNvSpPr/>
          <p:nvPr/>
        </p:nvSpPr>
        <p:spPr bwMode="auto">
          <a:xfrm>
            <a:off x="1955606" y="1770720"/>
            <a:ext cx="394138" cy="69934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8" name="Rechteck 7"/>
          <p:cNvSpPr/>
          <p:nvPr/>
        </p:nvSpPr>
        <p:spPr bwMode="auto">
          <a:xfrm>
            <a:off x="6710855" y="1776248"/>
            <a:ext cx="378714" cy="717569"/>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cxnSp>
        <p:nvCxnSpPr>
          <p:cNvPr id="11" name="Gerade Verbindung mit Pfeil 10"/>
          <p:cNvCxnSpPr/>
          <p:nvPr/>
        </p:nvCxnSpPr>
        <p:spPr bwMode="auto">
          <a:xfrm>
            <a:off x="3507521" y="2096814"/>
            <a:ext cx="2554014" cy="0"/>
          </a:xfrm>
          <a:prstGeom prst="straightConnector1">
            <a:avLst/>
          </a:prstGeom>
          <a:noFill/>
          <a:ln w="31750" cap="flat" cmpd="sng" algn="ctr">
            <a:solidFill>
              <a:srgbClr val="FF0000"/>
            </a:solidFill>
            <a:prstDash val="solid"/>
            <a:round/>
            <a:headEnd type="arrow"/>
            <a:tailEnd type="arrow"/>
          </a:ln>
          <a:effectLst/>
        </p:spPr>
      </p:cxnSp>
      <p:sp>
        <p:nvSpPr>
          <p:cNvPr id="10" name="Rechteck 8"/>
          <p:cNvSpPr/>
          <p:nvPr/>
        </p:nvSpPr>
        <p:spPr bwMode="auto">
          <a:xfrm>
            <a:off x="6281978" y="1777341"/>
            <a:ext cx="356328" cy="70460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2" name="TextBox 11"/>
          <p:cNvSpPr txBox="1"/>
          <p:nvPr/>
        </p:nvSpPr>
        <p:spPr>
          <a:xfrm>
            <a:off x="3241964" y="1591293"/>
            <a:ext cx="3148619" cy="338554"/>
          </a:xfrm>
          <a:prstGeom prst="rect">
            <a:avLst/>
          </a:prstGeom>
          <a:noFill/>
        </p:spPr>
        <p:txBody>
          <a:bodyPr wrap="none" rtlCol="0">
            <a:spAutoFit/>
          </a:bodyPr>
          <a:lstStyle/>
          <a:p>
            <a:r>
              <a:rPr lang="en-GB" b="1" dirty="0" smtClean="0">
                <a:solidFill>
                  <a:srgbClr val="FF0000"/>
                </a:solidFill>
              </a:rPr>
              <a:t>Divergent backward extension</a:t>
            </a:r>
            <a:endParaRPr lang="en-US" b="1" dirty="0">
              <a:solidFill>
                <a:srgbClr val="FF0000"/>
              </a:solidFill>
            </a:endParaRPr>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idx="1"/>
            <p:extLst>
              <p:ext uri="{D42A27DB-BD31-4B8C-83A1-F6EECF244321}">
                <p14:modId xmlns:p14="http://schemas.microsoft.com/office/powerpoint/2010/main" val="4182118751"/>
              </p:ext>
            </p:extLst>
          </p:nvPr>
        </p:nvGraphicFramePr>
        <p:xfrm>
          <a:off x="220717" y="284217"/>
          <a:ext cx="8596312" cy="4815840"/>
        </p:xfrm>
        <a:graphic>
          <a:graphicData uri="http://schemas.openxmlformats.org/drawingml/2006/table">
            <a:tbl>
              <a:tblPr firstRow="1" bandRow="1">
                <a:tableStyleId>{5C22544A-7EE6-4342-B048-85BDC9FD1C3A}</a:tableStyleId>
              </a:tblPr>
              <a:tblGrid>
                <a:gridCol w="2149078"/>
                <a:gridCol w="2149078"/>
                <a:gridCol w="2149078"/>
                <a:gridCol w="2149078"/>
              </a:tblGrid>
              <a:tr h="370840">
                <a:tc>
                  <a:txBody>
                    <a:bodyPr/>
                    <a:lstStyle/>
                    <a:p>
                      <a:pPr algn="r"/>
                      <a:r>
                        <a:rPr lang="en-GB" b="1" dirty="0" smtClean="0">
                          <a:solidFill>
                            <a:schemeClr val="tx1"/>
                          </a:solidFill>
                        </a:rPr>
                        <a:t>BWT1</a:t>
                      </a:r>
                      <a:endParaRPr lang="en-GB"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BWT2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suffixes</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45002">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G</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C</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1</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CAT$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GACA$</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T</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1</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GACAT$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r h="370840">
                <a:tc>
                  <a:txBody>
                    <a:bodyPr/>
                    <a:lstStyle/>
                    <a:p>
                      <a:pPr algn="r"/>
                      <a:r>
                        <a:rPr lang="en-GB" dirty="0" smtClean="0">
                          <a:solidFill>
                            <a:schemeClr val="tx1"/>
                          </a:solidFill>
                        </a:rPr>
                        <a:t>$</a:t>
                      </a:r>
                      <a:r>
                        <a:rPr lang="en-GB" baseline="-25000" dirty="0" smtClean="0">
                          <a:solidFill>
                            <a:schemeClr val="tx1"/>
                          </a:solidFill>
                        </a:rPr>
                        <a:t>2</a:t>
                      </a:r>
                      <a:endParaRPr lang="en-GB" baseline="-25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TCACA$</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r>
                        <a:rPr lang="en-GB" dirty="0" smtClean="0">
                          <a:solidFill>
                            <a:schemeClr val="tx1"/>
                          </a:solidFill>
                        </a:rPr>
                        <a:t>A</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GB" dirty="0" smtClean="0">
                          <a:solidFill>
                            <a:schemeClr val="tx1"/>
                          </a:solidFill>
                        </a:rPr>
                        <a:t>T$</a:t>
                      </a:r>
                      <a:r>
                        <a:rPr lang="en-GB" baseline="-25000" dirty="0" smtClean="0">
                          <a:solidFill>
                            <a:schemeClr val="tx1"/>
                          </a:solidFill>
                        </a:rPr>
                        <a:t>2</a:t>
                      </a:r>
                      <a:endParaRPr lang="en-GB"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5" name="Rechteck 4"/>
          <p:cNvSpPr/>
          <p:nvPr/>
        </p:nvSpPr>
        <p:spPr bwMode="auto">
          <a:xfrm>
            <a:off x="2396359" y="1749972"/>
            <a:ext cx="567558" cy="34684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6" name="Rechteck 5"/>
          <p:cNvSpPr/>
          <p:nvPr/>
        </p:nvSpPr>
        <p:spPr bwMode="auto">
          <a:xfrm>
            <a:off x="2406869" y="2112579"/>
            <a:ext cx="683172" cy="35735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8" name="Rechteck 7"/>
          <p:cNvSpPr/>
          <p:nvPr/>
        </p:nvSpPr>
        <p:spPr bwMode="auto">
          <a:xfrm>
            <a:off x="6710854" y="1749972"/>
            <a:ext cx="541283" cy="35735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9" name="Rechteck 8"/>
          <p:cNvSpPr/>
          <p:nvPr/>
        </p:nvSpPr>
        <p:spPr bwMode="auto">
          <a:xfrm>
            <a:off x="6721365" y="2144110"/>
            <a:ext cx="629462" cy="32056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cxnSp>
        <p:nvCxnSpPr>
          <p:cNvPr id="11" name="Gerade Verbindung mit Pfeil 10"/>
          <p:cNvCxnSpPr/>
          <p:nvPr/>
        </p:nvCxnSpPr>
        <p:spPr bwMode="auto">
          <a:xfrm>
            <a:off x="3578772" y="2096814"/>
            <a:ext cx="2554014" cy="0"/>
          </a:xfrm>
          <a:prstGeom prst="straightConnector1">
            <a:avLst/>
          </a:prstGeom>
          <a:noFill/>
          <a:ln w="31750" cap="flat" cmpd="sng" algn="ctr">
            <a:solidFill>
              <a:srgbClr val="FF0000"/>
            </a:solidFill>
            <a:prstDash val="solid"/>
            <a:round/>
            <a:headEnd type="arrow"/>
            <a:tailEnd type="arrow"/>
          </a:ln>
          <a:effectLst/>
        </p:spPr>
      </p:cxnSp>
      <p:sp>
        <p:nvSpPr>
          <p:cNvPr id="10" name="Rechteck 4"/>
          <p:cNvSpPr/>
          <p:nvPr/>
        </p:nvSpPr>
        <p:spPr bwMode="auto">
          <a:xfrm>
            <a:off x="1990618" y="1759868"/>
            <a:ext cx="420073" cy="34684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2" name="Rechteck 4"/>
          <p:cNvSpPr/>
          <p:nvPr/>
        </p:nvSpPr>
        <p:spPr bwMode="auto">
          <a:xfrm>
            <a:off x="1976763" y="2137899"/>
            <a:ext cx="420073" cy="34684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3" name="Rechteck 4"/>
          <p:cNvSpPr/>
          <p:nvPr/>
        </p:nvSpPr>
        <p:spPr bwMode="auto">
          <a:xfrm>
            <a:off x="6261776" y="1767785"/>
            <a:ext cx="420073" cy="34684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4" name="Rechteck 4"/>
          <p:cNvSpPr/>
          <p:nvPr/>
        </p:nvSpPr>
        <p:spPr bwMode="auto">
          <a:xfrm>
            <a:off x="6259797" y="2145816"/>
            <a:ext cx="420073" cy="34684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smtClean="0">
              <a:ln>
                <a:noFill/>
              </a:ln>
              <a:solidFill>
                <a:schemeClr val="tx1"/>
              </a:solidFill>
              <a:effectLst/>
              <a:latin typeface="Arial" charset="0"/>
            </a:endParaRPr>
          </a:p>
        </p:txBody>
      </p:sp>
      <p:sp>
        <p:nvSpPr>
          <p:cNvPr id="15" name="TextBox 14"/>
          <p:cNvSpPr txBox="1"/>
          <p:nvPr/>
        </p:nvSpPr>
        <p:spPr>
          <a:xfrm>
            <a:off x="3443844" y="2470066"/>
            <a:ext cx="2743200" cy="584775"/>
          </a:xfrm>
          <a:prstGeom prst="rect">
            <a:avLst/>
          </a:prstGeom>
          <a:noFill/>
        </p:spPr>
        <p:txBody>
          <a:bodyPr wrap="square" rtlCol="0">
            <a:spAutoFit/>
          </a:bodyPr>
          <a:lstStyle/>
          <a:p>
            <a:pPr algn="ctr"/>
            <a:r>
              <a:rPr lang="en-GB" b="1" dirty="0" smtClean="0">
                <a:solidFill>
                  <a:srgbClr val="FF0000"/>
                </a:solidFill>
              </a:rPr>
              <a:t>Further evidence in </a:t>
            </a:r>
          </a:p>
          <a:p>
            <a:pPr algn="ctr"/>
            <a:r>
              <a:rPr lang="en-GB" b="1" dirty="0" smtClean="0">
                <a:solidFill>
                  <a:srgbClr val="FF0000"/>
                </a:solidFill>
              </a:rPr>
              <a:t>subsequent Iterations.</a:t>
            </a:r>
            <a:endParaRPr lang="en-US" b="1" dirty="0">
              <a:solidFill>
                <a:srgbClr val="FF0000"/>
              </a:solidFill>
            </a:endParaRPr>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Tasmanian devil population decline</a:t>
            </a:r>
            <a:endParaRPr lang="en-US" dirty="0"/>
          </a:p>
        </p:txBody>
      </p:sp>
      <p:sp>
        <p:nvSpPr>
          <p:cNvPr id="3" name="Content Placeholder 2"/>
          <p:cNvSpPr>
            <a:spLocks noGrp="1"/>
          </p:cNvSpPr>
          <p:nvPr>
            <p:ph idx="1"/>
          </p:nvPr>
        </p:nvSpPr>
        <p:spPr>
          <a:xfrm>
            <a:off x="457200" y="1219199"/>
            <a:ext cx="8229600" cy="4150243"/>
          </a:xfrm>
        </p:spPr>
        <p:txBody>
          <a:bodyPr/>
          <a:lstStyle/>
          <a:p>
            <a:endParaRPr lang="en-GB" dirty="0" smtClean="0"/>
          </a:p>
          <a:p>
            <a:r>
              <a:rPr lang="en-GB" dirty="0" smtClean="0"/>
              <a:t>Tasmanian </a:t>
            </a:r>
            <a:r>
              <a:rPr lang="en-GB" dirty="0" smtClean="0"/>
              <a:t>devil facial tumour disease (DFTD) : first observed in 1996, spreading rapidly through the Tasmanian devil population. </a:t>
            </a:r>
          </a:p>
          <a:p>
            <a:r>
              <a:rPr lang="en-GB" dirty="0" smtClean="0"/>
              <a:t>Clonally transmissible cancer spread by the physical transmission of cancerous cells. Causes death of their hosts within months.</a:t>
            </a:r>
          </a:p>
          <a:p>
            <a:r>
              <a:rPr lang="en-GB" dirty="0" smtClean="0"/>
              <a:t>Devil population has declined by &gt;80% across Tasmania.</a:t>
            </a:r>
          </a:p>
          <a:p>
            <a:r>
              <a:rPr lang="en-GB" dirty="0" smtClean="0"/>
              <a:t>Extinction in wild predicted within 25 years</a:t>
            </a:r>
            <a:r>
              <a:rPr lang="en-GB" dirty="0" smtClean="0"/>
              <a:t>.</a:t>
            </a:r>
          </a:p>
          <a:p>
            <a:r>
              <a:rPr lang="en-GB" dirty="0" smtClean="0"/>
              <a:t>Sequenced tumour RNA+DNA samples from several animals across Tasmania to trace development of the cancer</a:t>
            </a:r>
          </a:p>
          <a:p>
            <a:r>
              <a:rPr lang="en-GB" dirty="0" smtClean="0"/>
              <a:t>Collaboration with Elizabeth Murchison (University of Cambridge)</a:t>
            </a:r>
          </a:p>
          <a:p>
            <a:pPr lvl="1"/>
            <a:r>
              <a:rPr lang="en-GB" dirty="0" smtClean="0"/>
              <a:t>Published in Murchison et al (2012) </a:t>
            </a:r>
            <a:r>
              <a:rPr lang="en-GB" i="1" dirty="0" smtClean="0"/>
              <a:t>Cell</a:t>
            </a:r>
            <a:endParaRPr lang="en-GB" i="1" dirty="0" smtClean="0"/>
          </a:p>
          <a:p>
            <a:pPr>
              <a:buNone/>
            </a:pPr>
            <a:endParaRPr lang="en-US" dirty="0"/>
          </a:p>
        </p:txBody>
      </p:sp>
    </p:spTree>
    <p:extLst>
      <p:ext uri="{BB962C8B-B14F-4D97-AF65-F5344CB8AC3E}">
        <p14:creationId xmlns:p14="http://schemas.microsoft.com/office/powerpoint/2010/main" val="288004945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 Box 3"/>
          <p:cNvSpPr txBox="1">
            <a:spLocks noChangeArrowheads="1"/>
          </p:cNvSpPr>
          <p:nvPr/>
        </p:nvSpPr>
        <p:spPr bwMode="auto">
          <a:xfrm>
            <a:off x="3798612" y="3727451"/>
            <a:ext cx="2714625" cy="336550"/>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GB" b="1">
                <a:ea typeface="ＭＳ Ｐゴシック"/>
                <a:cs typeface="ＭＳ Ｐゴシック"/>
              </a:rPr>
              <a:t>Single molecule array</a:t>
            </a:r>
          </a:p>
        </p:txBody>
      </p:sp>
      <p:sp>
        <p:nvSpPr>
          <p:cNvPr id="1037" name="Rectangle 4"/>
          <p:cNvSpPr>
            <a:spLocks noGrp="1" noChangeArrowheads="1"/>
          </p:cNvSpPr>
          <p:nvPr>
            <p:ph type="title" idx="4294967295"/>
          </p:nvPr>
        </p:nvSpPr>
        <p:spPr>
          <a:xfrm>
            <a:off x="542925" y="0"/>
            <a:ext cx="8601075" cy="969963"/>
          </a:xfrm>
        </p:spPr>
        <p:txBody>
          <a:bodyPr/>
          <a:lstStyle/>
          <a:p>
            <a:r>
              <a:rPr lang="en-GB" dirty="0" smtClean="0">
                <a:latin typeface="Calibri" pitchFamily="34" charset="0"/>
              </a:rPr>
              <a:t/>
            </a:r>
            <a:br>
              <a:rPr lang="en-GB" dirty="0" smtClean="0">
                <a:latin typeface="Calibri" pitchFamily="34" charset="0"/>
              </a:rPr>
            </a:br>
            <a:r>
              <a:rPr lang="en-GB" dirty="0" smtClean="0">
                <a:latin typeface="Calibri" pitchFamily="34" charset="0"/>
              </a:rPr>
              <a:t>DNA-sequencing by synthesis</a:t>
            </a:r>
          </a:p>
        </p:txBody>
      </p:sp>
      <p:sp>
        <p:nvSpPr>
          <p:cNvPr id="68613" name="Freeform 5"/>
          <p:cNvSpPr>
            <a:spLocks/>
          </p:cNvSpPr>
          <p:nvPr/>
        </p:nvSpPr>
        <p:spPr bwMode="auto">
          <a:xfrm>
            <a:off x="3427137" y="1628776"/>
            <a:ext cx="3086100" cy="1839913"/>
          </a:xfrm>
          <a:custGeom>
            <a:avLst/>
            <a:gdLst>
              <a:gd name="T0" fmla="*/ 2147483647 w 1554"/>
              <a:gd name="T1" fmla="*/ 0 h 1194"/>
              <a:gd name="T2" fmla="*/ 2147483647 w 1554"/>
              <a:gd name="T3" fmla="*/ 2147483647 h 1194"/>
              <a:gd name="T4" fmla="*/ 2147483647 w 1554"/>
              <a:gd name="T5" fmla="*/ 2147483647 h 1194"/>
              <a:gd name="T6" fmla="*/ 2147483647 w 1554"/>
              <a:gd name="T7" fmla="*/ 2147483647 h 1194"/>
              <a:gd name="T8" fmla="*/ 2147483647 w 1554"/>
              <a:gd name="T9" fmla="*/ 2147483647 h 1194"/>
              <a:gd name="T10" fmla="*/ 2147483647 w 1554"/>
              <a:gd name="T11" fmla="*/ 2147483647 h 1194"/>
              <a:gd name="T12" fmla="*/ 2147483647 w 1554"/>
              <a:gd name="T13" fmla="*/ 2147483647 h 1194"/>
              <a:gd name="T14" fmla="*/ 2147483647 w 1554"/>
              <a:gd name="T15" fmla="*/ 2147483647 h 1194"/>
              <a:gd name="T16" fmla="*/ 2147483647 w 1554"/>
              <a:gd name="T17" fmla="*/ 2147483647 h 1194"/>
              <a:gd name="T18" fmla="*/ 2147483647 w 1554"/>
              <a:gd name="T19" fmla="*/ 2147483647 h 1194"/>
              <a:gd name="T20" fmla="*/ 2147483647 w 1554"/>
              <a:gd name="T21" fmla="*/ 2147483647 h 1194"/>
              <a:gd name="T22" fmla="*/ 2147483647 w 1554"/>
              <a:gd name="T23" fmla="*/ 2147483647 h 1194"/>
              <a:gd name="T24" fmla="*/ 2147483647 w 1554"/>
              <a:gd name="T25" fmla="*/ 2147483647 h 1194"/>
              <a:gd name="T26" fmla="*/ 2147483647 w 1554"/>
              <a:gd name="T27" fmla="*/ 2147483647 h 1194"/>
              <a:gd name="T28" fmla="*/ 2147483647 w 1554"/>
              <a:gd name="T29" fmla="*/ 2147483647 h 1194"/>
              <a:gd name="T30" fmla="*/ 2147483647 w 1554"/>
              <a:gd name="T31" fmla="*/ 2147483647 h 1194"/>
              <a:gd name="T32" fmla="*/ 2147483647 w 1554"/>
              <a:gd name="T33" fmla="*/ 2147483647 h 1194"/>
              <a:gd name="T34" fmla="*/ 2147483647 w 1554"/>
              <a:gd name="T35" fmla="*/ 2147483647 h 1194"/>
              <a:gd name="T36" fmla="*/ 2147483647 w 1554"/>
              <a:gd name="T37" fmla="*/ 2147483647 h 1194"/>
              <a:gd name="T38" fmla="*/ 2147483647 w 1554"/>
              <a:gd name="T39" fmla="*/ 2147483647 h 1194"/>
              <a:gd name="T40" fmla="*/ 2147483647 w 1554"/>
              <a:gd name="T41" fmla="*/ 2147483647 h 1194"/>
              <a:gd name="T42" fmla="*/ 2147483647 w 1554"/>
              <a:gd name="T43" fmla="*/ 2147483647 h 1194"/>
              <a:gd name="T44" fmla="*/ 2147483647 w 1554"/>
              <a:gd name="T45" fmla="*/ 2147483647 h 1194"/>
              <a:gd name="T46" fmla="*/ 2147483647 w 1554"/>
              <a:gd name="T47" fmla="*/ 2147483647 h 1194"/>
              <a:gd name="T48" fmla="*/ 2147483647 w 1554"/>
              <a:gd name="T49" fmla="*/ 2147483647 h 1194"/>
              <a:gd name="T50" fmla="*/ 2147483647 w 1554"/>
              <a:gd name="T51" fmla="*/ 2147483647 h 1194"/>
              <a:gd name="T52" fmla="*/ 2147483647 w 1554"/>
              <a:gd name="T53" fmla="*/ 2147483647 h 1194"/>
              <a:gd name="T54" fmla="*/ 2147483647 w 1554"/>
              <a:gd name="T55" fmla="*/ 2147483647 h 1194"/>
              <a:gd name="T56" fmla="*/ 2147483647 w 1554"/>
              <a:gd name="T57" fmla="*/ 0 h 11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54"/>
              <a:gd name="T88" fmla="*/ 0 h 1194"/>
              <a:gd name="T89" fmla="*/ 1554 w 1554"/>
              <a:gd name="T90" fmla="*/ 1194 h 119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54" h="1194">
                <a:moveTo>
                  <a:pt x="192" y="0"/>
                </a:moveTo>
                <a:cubicBezTo>
                  <a:pt x="435" y="2"/>
                  <a:pt x="1134" y="36"/>
                  <a:pt x="1554" y="42"/>
                </a:cubicBezTo>
                <a:cubicBezTo>
                  <a:pt x="1398" y="228"/>
                  <a:pt x="723" y="1016"/>
                  <a:pt x="552" y="1194"/>
                </a:cubicBezTo>
                <a:cubicBezTo>
                  <a:pt x="536" y="1170"/>
                  <a:pt x="548" y="1131"/>
                  <a:pt x="528" y="1110"/>
                </a:cubicBezTo>
                <a:cubicBezTo>
                  <a:pt x="516" y="1097"/>
                  <a:pt x="492" y="1106"/>
                  <a:pt x="474" y="1104"/>
                </a:cubicBezTo>
                <a:cubicBezTo>
                  <a:pt x="448" y="1100"/>
                  <a:pt x="422" y="1096"/>
                  <a:pt x="396" y="1092"/>
                </a:cubicBezTo>
                <a:cubicBezTo>
                  <a:pt x="388" y="1086"/>
                  <a:pt x="380" y="1079"/>
                  <a:pt x="372" y="1074"/>
                </a:cubicBezTo>
                <a:cubicBezTo>
                  <a:pt x="364" y="1069"/>
                  <a:pt x="350" y="1071"/>
                  <a:pt x="348" y="1062"/>
                </a:cubicBezTo>
                <a:cubicBezTo>
                  <a:pt x="338" y="1026"/>
                  <a:pt x="362" y="997"/>
                  <a:pt x="372" y="966"/>
                </a:cubicBezTo>
                <a:cubicBezTo>
                  <a:pt x="360" y="907"/>
                  <a:pt x="338" y="935"/>
                  <a:pt x="288" y="918"/>
                </a:cubicBezTo>
                <a:cubicBezTo>
                  <a:pt x="282" y="899"/>
                  <a:pt x="281" y="895"/>
                  <a:pt x="270" y="876"/>
                </a:cubicBezTo>
                <a:cubicBezTo>
                  <a:pt x="263" y="864"/>
                  <a:pt x="246" y="840"/>
                  <a:pt x="246" y="840"/>
                </a:cubicBezTo>
                <a:cubicBezTo>
                  <a:pt x="248" y="818"/>
                  <a:pt x="255" y="796"/>
                  <a:pt x="252" y="774"/>
                </a:cubicBezTo>
                <a:cubicBezTo>
                  <a:pt x="246" y="719"/>
                  <a:pt x="190" y="721"/>
                  <a:pt x="150" y="714"/>
                </a:cubicBezTo>
                <a:cubicBezTo>
                  <a:pt x="125" y="697"/>
                  <a:pt x="133" y="680"/>
                  <a:pt x="108" y="666"/>
                </a:cubicBezTo>
                <a:cubicBezTo>
                  <a:pt x="97" y="660"/>
                  <a:pt x="72" y="654"/>
                  <a:pt x="72" y="654"/>
                </a:cubicBezTo>
                <a:cubicBezTo>
                  <a:pt x="0" y="582"/>
                  <a:pt x="76" y="480"/>
                  <a:pt x="120" y="414"/>
                </a:cubicBezTo>
                <a:cubicBezTo>
                  <a:pt x="112" y="376"/>
                  <a:pt x="122" y="388"/>
                  <a:pt x="90" y="366"/>
                </a:cubicBezTo>
                <a:cubicBezTo>
                  <a:pt x="78" y="358"/>
                  <a:pt x="54" y="342"/>
                  <a:pt x="54" y="342"/>
                </a:cubicBezTo>
                <a:cubicBezTo>
                  <a:pt x="50" y="334"/>
                  <a:pt x="47" y="325"/>
                  <a:pt x="42" y="318"/>
                </a:cubicBezTo>
                <a:cubicBezTo>
                  <a:pt x="37" y="311"/>
                  <a:pt x="28" y="307"/>
                  <a:pt x="24" y="300"/>
                </a:cubicBezTo>
                <a:cubicBezTo>
                  <a:pt x="17" y="287"/>
                  <a:pt x="17" y="272"/>
                  <a:pt x="12" y="258"/>
                </a:cubicBezTo>
                <a:cubicBezTo>
                  <a:pt x="14" y="242"/>
                  <a:pt x="11" y="224"/>
                  <a:pt x="18" y="210"/>
                </a:cubicBezTo>
                <a:cubicBezTo>
                  <a:pt x="22" y="202"/>
                  <a:pt x="36" y="204"/>
                  <a:pt x="42" y="198"/>
                </a:cubicBezTo>
                <a:cubicBezTo>
                  <a:pt x="53" y="187"/>
                  <a:pt x="57" y="169"/>
                  <a:pt x="66" y="156"/>
                </a:cubicBezTo>
                <a:cubicBezTo>
                  <a:pt x="68" y="126"/>
                  <a:pt x="65" y="95"/>
                  <a:pt x="72" y="66"/>
                </a:cubicBezTo>
                <a:cubicBezTo>
                  <a:pt x="74" y="59"/>
                  <a:pt x="86" y="60"/>
                  <a:pt x="90" y="54"/>
                </a:cubicBezTo>
                <a:cubicBezTo>
                  <a:pt x="95" y="47"/>
                  <a:pt x="91" y="36"/>
                  <a:pt x="96" y="30"/>
                </a:cubicBezTo>
                <a:cubicBezTo>
                  <a:pt x="119" y="1"/>
                  <a:pt x="176" y="47"/>
                  <a:pt x="192" y="0"/>
                </a:cubicBezTo>
                <a:close/>
              </a:path>
            </a:pathLst>
          </a:custGeom>
          <a:solidFill>
            <a:srgbClr val="EAEAEA"/>
          </a:solidFill>
          <a:ln w="9525">
            <a:noFill/>
            <a:round/>
            <a:headEnd/>
            <a:tailEnd/>
          </a:ln>
          <a:effectLst>
            <a:prstShdw prst="shdw17" dist="38100" dir="5400000">
              <a:srgbClr val="8C8C8C"/>
            </a:prstShdw>
          </a:effectLst>
        </p:spPr>
        <p:txBody>
          <a:bodyPr>
            <a:spAutoFit/>
          </a:bodyPr>
          <a:lstStyle/>
          <a:p>
            <a:endParaRPr lang="en-US"/>
          </a:p>
        </p:txBody>
      </p:sp>
      <p:sp>
        <p:nvSpPr>
          <p:cNvPr id="68614" name="Rectangle 6"/>
          <p:cNvSpPr>
            <a:spLocks noChangeArrowheads="1"/>
          </p:cNvSpPr>
          <p:nvPr/>
        </p:nvSpPr>
        <p:spPr bwMode="auto">
          <a:xfrm rot="5400000" flipV="1">
            <a:off x="5381350" y="2366964"/>
            <a:ext cx="131762" cy="42862"/>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15" name="Rectangle 7"/>
          <p:cNvSpPr>
            <a:spLocks noChangeArrowheads="1"/>
          </p:cNvSpPr>
          <p:nvPr/>
        </p:nvSpPr>
        <p:spPr bwMode="auto">
          <a:xfrm rot="5400000" flipV="1">
            <a:off x="4911450" y="2597151"/>
            <a:ext cx="128587" cy="4286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16" name="Rectangle 8"/>
          <p:cNvSpPr>
            <a:spLocks noChangeArrowheads="1"/>
          </p:cNvSpPr>
          <p:nvPr/>
        </p:nvSpPr>
        <p:spPr bwMode="auto">
          <a:xfrm rot="5400000" flipV="1">
            <a:off x="4391543" y="2851946"/>
            <a:ext cx="130175" cy="42862"/>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17" name="Rectangle 9"/>
          <p:cNvSpPr>
            <a:spLocks noChangeArrowheads="1"/>
          </p:cNvSpPr>
          <p:nvPr/>
        </p:nvSpPr>
        <p:spPr bwMode="auto">
          <a:xfrm rot="5400000" flipV="1">
            <a:off x="5047181" y="2015333"/>
            <a:ext cx="127000" cy="42862"/>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18" name="Rectangle 10"/>
          <p:cNvSpPr>
            <a:spLocks noChangeArrowheads="1"/>
          </p:cNvSpPr>
          <p:nvPr/>
        </p:nvSpPr>
        <p:spPr bwMode="auto">
          <a:xfrm rot="5400000" flipV="1">
            <a:off x="4220888" y="2405063"/>
            <a:ext cx="131762" cy="42863"/>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19" name="Rectangle 11"/>
          <p:cNvSpPr>
            <a:spLocks noChangeArrowheads="1"/>
          </p:cNvSpPr>
          <p:nvPr/>
        </p:nvSpPr>
        <p:spPr bwMode="auto">
          <a:xfrm rot="5400000" flipV="1">
            <a:off x="4200250" y="2060576"/>
            <a:ext cx="128587" cy="42863"/>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0" name="Rectangle 12"/>
          <p:cNvSpPr>
            <a:spLocks noChangeArrowheads="1"/>
          </p:cNvSpPr>
          <p:nvPr/>
        </p:nvSpPr>
        <p:spPr bwMode="auto">
          <a:xfrm rot="5400000" flipV="1">
            <a:off x="5108300" y="2814638"/>
            <a:ext cx="128588" cy="42863"/>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1" name="Rectangle 13"/>
          <p:cNvSpPr>
            <a:spLocks noChangeArrowheads="1"/>
          </p:cNvSpPr>
          <p:nvPr/>
        </p:nvSpPr>
        <p:spPr bwMode="auto">
          <a:xfrm rot="5400000" flipV="1">
            <a:off x="5321025" y="1881188"/>
            <a:ext cx="128588" cy="42863"/>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2" name="Rectangle 14"/>
          <p:cNvSpPr>
            <a:spLocks noChangeArrowheads="1"/>
          </p:cNvSpPr>
          <p:nvPr/>
        </p:nvSpPr>
        <p:spPr bwMode="auto">
          <a:xfrm rot="5400000" flipV="1">
            <a:off x="5527400" y="1949451"/>
            <a:ext cx="128587" cy="4286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3" name="Rectangle 15"/>
          <p:cNvSpPr>
            <a:spLocks noChangeArrowheads="1"/>
          </p:cNvSpPr>
          <p:nvPr/>
        </p:nvSpPr>
        <p:spPr bwMode="auto">
          <a:xfrm rot="5400000" flipV="1">
            <a:off x="4068487" y="2436814"/>
            <a:ext cx="128588" cy="42862"/>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4" name="Rectangle 16"/>
          <p:cNvSpPr>
            <a:spLocks noChangeArrowheads="1"/>
          </p:cNvSpPr>
          <p:nvPr/>
        </p:nvSpPr>
        <p:spPr bwMode="auto">
          <a:xfrm rot="5400000" flipV="1">
            <a:off x="4329631" y="2559845"/>
            <a:ext cx="130175" cy="4286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5" name="Rectangle 17"/>
          <p:cNvSpPr>
            <a:spLocks noChangeArrowheads="1"/>
          </p:cNvSpPr>
          <p:nvPr/>
        </p:nvSpPr>
        <p:spPr bwMode="auto">
          <a:xfrm rot="5400000" flipV="1">
            <a:off x="4226444" y="2824957"/>
            <a:ext cx="127000" cy="4286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6" name="Rectangle 18"/>
          <p:cNvSpPr>
            <a:spLocks noChangeArrowheads="1"/>
          </p:cNvSpPr>
          <p:nvPr/>
        </p:nvSpPr>
        <p:spPr bwMode="auto">
          <a:xfrm rot="5400000" flipV="1">
            <a:off x="3824012" y="1801814"/>
            <a:ext cx="128588" cy="42862"/>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7" name="Rectangle 19"/>
          <p:cNvSpPr>
            <a:spLocks noChangeArrowheads="1"/>
          </p:cNvSpPr>
          <p:nvPr/>
        </p:nvSpPr>
        <p:spPr bwMode="auto">
          <a:xfrm rot="5400000" flipV="1">
            <a:off x="4490763" y="2195513"/>
            <a:ext cx="131762" cy="4286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8" name="Rectangle 20"/>
          <p:cNvSpPr>
            <a:spLocks noChangeArrowheads="1"/>
          </p:cNvSpPr>
          <p:nvPr/>
        </p:nvSpPr>
        <p:spPr bwMode="auto">
          <a:xfrm rot="5400000" flipV="1">
            <a:off x="4113731" y="1854995"/>
            <a:ext cx="127000" cy="42862"/>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29" name="Rectangle 21"/>
          <p:cNvSpPr>
            <a:spLocks noChangeArrowheads="1"/>
          </p:cNvSpPr>
          <p:nvPr/>
        </p:nvSpPr>
        <p:spPr bwMode="auto">
          <a:xfrm rot="5400000" flipV="1">
            <a:off x="4434406" y="3159920"/>
            <a:ext cx="130175" cy="4286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30" name="Rectangle 22"/>
          <p:cNvSpPr>
            <a:spLocks noChangeArrowheads="1"/>
          </p:cNvSpPr>
          <p:nvPr/>
        </p:nvSpPr>
        <p:spPr bwMode="auto">
          <a:xfrm rot="5400000" flipV="1">
            <a:off x="5079725" y="2455863"/>
            <a:ext cx="128588" cy="42863"/>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31" name="Rectangle 23"/>
          <p:cNvSpPr>
            <a:spLocks noChangeArrowheads="1"/>
          </p:cNvSpPr>
          <p:nvPr/>
        </p:nvSpPr>
        <p:spPr bwMode="auto">
          <a:xfrm rot="5400000" flipV="1">
            <a:off x="4353443" y="1808958"/>
            <a:ext cx="130175" cy="42862"/>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32" name="Rectangle 24"/>
          <p:cNvSpPr>
            <a:spLocks noChangeArrowheads="1"/>
          </p:cNvSpPr>
          <p:nvPr/>
        </p:nvSpPr>
        <p:spPr bwMode="auto">
          <a:xfrm rot="5400000" flipV="1">
            <a:off x="3837506" y="2440782"/>
            <a:ext cx="130175" cy="4286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33" name="Rectangle 25"/>
          <p:cNvSpPr>
            <a:spLocks noChangeArrowheads="1"/>
          </p:cNvSpPr>
          <p:nvPr/>
        </p:nvSpPr>
        <p:spPr bwMode="auto">
          <a:xfrm rot="5400000" flipV="1">
            <a:off x="3944662" y="2298702"/>
            <a:ext cx="128587" cy="42862"/>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34" name="Rectangle 26"/>
          <p:cNvSpPr>
            <a:spLocks noChangeArrowheads="1"/>
          </p:cNvSpPr>
          <p:nvPr/>
        </p:nvSpPr>
        <p:spPr bwMode="auto">
          <a:xfrm rot="5400000" flipV="1">
            <a:off x="4566962" y="1957389"/>
            <a:ext cx="128588" cy="42862"/>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grpSp>
        <p:nvGrpSpPr>
          <p:cNvPr id="2" name="Group 27"/>
          <p:cNvGrpSpPr>
            <a:grpSpLocks/>
          </p:cNvGrpSpPr>
          <p:nvPr/>
        </p:nvGrpSpPr>
        <p:grpSpPr bwMode="auto">
          <a:xfrm>
            <a:off x="4774925" y="1493839"/>
            <a:ext cx="42862" cy="1214437"/>
            <a:chOff x="971" y="1548"/>
            <a:chExt cx="27" cy="689"/>
          </a:xfrm>
        </p:grpSpPr>
        <p:sp>
          <p:nvSpPr>
            <p:cNvPr id="68636" name="Rectangle 28"/>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89" name="Rectangle 29"/>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90" name="Rectangle 30"/>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sp>
        <p:nvSpPr>
          <p:cNvPr id="68639" name="Rectangle 31"/>
          <p:cNvSpPr>
            <a:spLocks noChangeArrowheads="1"/>
          </p:cNvSpPr>
          <p:nvPr/>
        </p:nvSpPr>
        <p:spPr bwMode="auto">
          <a:xfrm rot="5400000" flipV="1">
            <a:off x="3921643" y="1986758"/>
            <a:ext cx="130175" cy="42862"/>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grpSp>
        <p:nvGrpSpPr>
          <p:cNvPr id="3" name="Group 32"/>
          <p:cNvGrpSpPr>
            <a:grpSpLocks/>
          </p:cNvGrpSpPr>
          <p:nvPr/>
        </p:nvGrpSpPr>
        <p:grpSpPr bwMode="auto">
          <a:xfrm>
            <a:off x="5441675" y="1212851"/>
            <a:ext cx="42862" cy="1033463"/>
            <a:chOff x="971" y="1548"/>
            <a:chExt cx="27" cy="689"/>
          </a:xfrm>
        </p:grpSpPr>
        <p:sp>
          <p:nvSpPr>
            <p:cNvPr id="68641" name="Rectangle 33"/>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86" name="Rectangle 34"/>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87" name="Rectangle 35"/>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sp>
        <p:nvSpPr>
          <p:cNvPr id="68644" name="Rectangle 36"/>
          <p:cNvSpPr>
            <a:spLocks noChangeArrowheads="1"/>
          </p:cNvSpPr>
          <p:nvPr/>
        </p:nvSpPr>
        <p:spPr bwMode="auto">
          <a:xfrm rot="5400000" flipV="1">
            <a:off x="4801912" y="2952752"/>
            <a:ext cx="128587" cy="42862"/>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45" name="Rectangle 37"/>
          <p:cNvSpPr>
            <a:spLocks noChangeArrowheads="1"/>
          </p:cNvSpPr>
          <p:nvPr/>
        </p:nvSpPr>
        <p:spPr bwMode="auto">
          <a:xfrm rot="5400000" flipV="1">
            <a:off x="5806800" y="2206626"/>
            <a:ext cx="128587" cy="4286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46" name="Rectangle 38"/>
          <p:cNvSpPr>
            <a:spLocks noChangeArrowheads="1"/>
          </p:cNvSpPr>
          <p:nvPr/>
        </p:nvSpPr>
        <p:spPr bwMode="auto">
          <a:xfrm rot="5400000" flipV="1">
            <a:off x="5311500" y="2611438"/>
            <a:ext cx="166688" cy="42863"/>
          </a:xfrm>
          <a:prstGeom prst="rect">
            <a:avLst/>
          </a:prstGeom>
          <a:solidFill>
            <a:srgbClr val="FF00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47" name="Rectangle 39"/>
          <p:cNvSpPr>
            <a:spLocks noChangeArrowheads="1"/>
          </p:cNvSpPr>
          <p:nvPr/>
        </p:nvSpPr>
        <p:spPr bwMode="auto">
          <a:xfrm rot="5400000" flipV="1">
            <a:off x="5975869" y="2148682"/>
            <a:ext cx="158750" cy="42863"/>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48" name="Rectangle 40"/>
          <p:cNvSpPr>
            <a:spLocks noChangeArrowheads="1"/>
          </p:cNvSpPr>
          <p:nvPr/>
        </p:nvSpPr>
        <p:spPr bwMode="auto">
          <a:xfrm rot="5400000" flipV="1">
            <a:off x="4548706" y="3002758"/>
            <a:ext cx="127000" cy="42862"/>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49" name="Rectangle 41"/>
          <p:cNvSpPr>
            <a:spLocks noChangeArrowheads="1"/>
          </p:cNvSpPr>
          <p:nvPr/>
        </p:nvSpPr>
        <p:spPr bwMode="auto">
          <a:xfrm rot="5400000" flipV="1">
            <a:off x="4654275" y="3122613"/>
            <a:ext cx="128588" cy="42863"/>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50" name="Rectangle 42"/>
          <p:cNvSpPr>
            <a:spLocks noChangeArrowheads="1"/>
          </p:cNvSpPr>
          <p:nvPr/>
        </p:nvSpPr>
        <p:spPr bwMode="auto">
          <a:xfrm rot="5400000" flipV="1">
            <a:off x="5751237" y="1817689"/>
            <a:ext cx="128588" cy="42862"/>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51" name="Rectangle 43"/>
          <p:cNvSpPr>
            <a:spLocks noChangeArrowheads="1"/>
          </p:cNvSpPr>
          <p:nvPr/>
        </p:nvSpPr>
        <p:spPr bwMode="auto">
          <a:xfrm rot="5400000" flipV="1">
            <a:off x="6130650" y="1797051"/>
            <a:ext cx="128587" cy="42863"/>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68652" name="Text Box 44"/>
          <p:cNvSpPr txBox="1">
            <a:spLocks noChangeArrowheads="1"/>
          </p:cNvSpPr>
          <p:nvPr/>
        </p:nvSpPr>
        <p:spPr bwMode="auto">
          <a:xfrm>
            <a:off x="1004510" y="3589338"/>
            <a:ext cx="1682750" cy="581025"/>
          </a:xfrm>
          <a:prstGeom prst="rect">
            <a:avLst/>
          </a:prstGeom>
          <a:solidFill>
            <a:schemeClr val="bg1"/>
          </a:solidFill>
          <a:ln w="9525">
            <a:noFill/>
            <a:miter lim="800000"/>
            <a:headEnd/>
            <a:tailEnd/>
          </a:ln>
        </p:spPr>
        <p:txBody>
          <a:bodyPr>
            <a:spAutoFit/>
          </a:bodyPr>
          <a:lstStyle/>
          <a:p>
            <a:pPr algn="ctr" eaLnBrk="0" hangingPunct="0"/>
            <a:r>
              <a:rPr lang="en-US" b="1" dirty="0">
                <a:latin typeface="Calibri" pitchFamily="34" charset="0"/>
              </a:rPr>
              <a:t>Sample preparation</a:t>
            </a:r>
          </a:p>
        </p:txBody>
      </p:sp>
      <p:sp>
        <p:nvSpPr>
          <p:cNvPr id="68653" name="Rectangle 45"/>
          <p:cNvSpPr>
            <a:spLocks noChangeArrowheads="1"/>
          </p:cNvSpPr>
          <p:nvPr/>
        </p:nvSpPr>
        <p:spPr bwMode="auto">
          <a:xfrm rot="5400000">
            <a:off x="1944688" y="1889124"/>
            <a:ext cx="339725" cy="60325"/>
          </a:xfrm>
          <a:prstGeom prst="rect">
            <a:avLst/>
          </a:prstGeom>
          <a:solidFill>
            <a:srgbClr val="FF3300"/>
          </a:solidFill>
          <a:ln w="9525">
            <a:solidFill>
              <a:schemeClr val="tx1"/>
            </a:solidFill>
            <a:miter lim="800000"/>
            <a:headEnd/>
            <a:tailEnd/>
          </a:ln>
        </p:spPr>
        <p:txBody>
          <a:bodyPr wrap="none" anchor="ctr"/>
          <a:lstStyle/>
          <a:p>
            <a:endParaRPr lang="en-US"/>
          </a:p>
        </p:txBody>
      </p:sp>
      <p:sp>
        <p:nvSpPr>
          <p:cNvPr id="68654" name="Rectangle 46"/>
          <p:cNvSpPr>
            <a:spLocks noChangeArrowheads="1"/>
          </p:cNvSpPr>
          <p:nvPr/>
        </p:nvSpPr>
        <p:spPr bwMode="auto">
          <a:xfrm rot="5400000">
            <a:off x="1944688" y="2968624"/>
            <a:ext cx="339725" cy="60325"/>
          </a:xfrm>
          <a:prstGeom prst="rect">
            <a:avLst/>
          </a:prstGeom>
          <a:solidFill>
            <a:srgbClr val="6699FF"/>
          </a:solidFill>
          <a:ln w="9525">
            <a:solidFill>
              <a:schemeClr val="tx1"/>
            </a:solidFill>
            <a:miter lim="800000"/>
            <a:headEnd/>
            <a:tailEnd/>
          </a:ln>
        </p:spPr>
        <p:txBody>
          <a:bodyPr wrap="none" anchor="ctr"/>
          <a:lstStyle/>
          <a:p>
            <a:endParaRPr lang="en-US"/>
          </a:p>
        </p:txBody>
      </p:sp>
      <p:sp>
        <p:nvSpPr>
          <p:cNvPr id="1074" name="Rectangle 47"/>
          <p:cNvSpPr>
            <a:spLocks noChangeArrowheads="1"/>
          </p:cNvSpPr>
          <p:nvPr/>
        </p:nvSpPr>
        <p:spPr bwMode="auto">
          <a:xfrm rot="5400000">
            <a:off x="1737519" y="2436018"/>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68656" name="Line 48"/>
          <p:cNvSpPr>
            <a:spLocks noChangeShapeType="1"/>
          </p:cNvSpPr>
          <p:nvPr/>
        </p:nvSpPr>
        <p:spPr bwMode="auto">
          <a:xfrm>
            <a:off x="2549525" y="2597374"/>
            <a:ext cx="703262" cy="0"/>
          </a:xfrm>
          <a:prstGeom prst="line">
            <a:avLst/>
          </a:prstGeom>
          <a:noFill/>
          <a:ln w="38100">
            <a:solidFill>
              <a:schemeClr val="tx1"/>
            </a:solidFill>
            <a:round/>
            <a:headEnd/>
            <a:tailEnd type="triangle" w="med" len="med"/>
          </a:ln>
        </p:spPr>
        <p:txBody>
          <a:bodyPr/>
          <a:lstStyle/>
          <a:p>
            <a:endParaRPr lang="en-US"/>
          </a:p>
        </p:txBody>
      </p:sp>
      <p:sp>
        <p:nvSpPr>
          <p:cNvPr id="68657" name="Rectangle 49"/>
          <p:cNvSpPr>
            <a:spLocks noChangeArrowheads="1"/>
          </p:cNvSpPr>
          <p:nvPr/>
        </p:nvSpPr>
        <p:spPr bwMode="auto">
          <a:xfrm rot="5400000" flipV="1">
            <a:off x="4087537" y="2679702"/>
            <a:ext cx="128587" cy="42862"/>
          </a:xfrm>
          <a:prstGeom prst="rect">
            <a:avLst/>
          </a:prstGeom>
          <a:solidFill>
            <a:srgbClr val="FF3300"/>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grpSp>
        <p:nvGrpSpPr>
          <p:cNvPr id="4" name="Group 50"/>
          <p:cNvGrpSpPr>
            <a:grpSpLocks/>
          </p:cNvGrpSpPr>
          <p:nvPr/>
        </p:nvGrpSpPr>
        <p:grpSpPr bwMode="auto">
          <a:xfrm>
            <a:off x="4501875" y="1060451"/>
            <a:ext cx="1228725" cy="1700213"/>
            <a:chOff x="1560" y="2614"/>
            <a:chExt cx="1017" cy="1514"/>
          </a:xfrm>
        </p:grpSpPr>
        <p:grpSp>
          <p:nvGrpSpPr>
            <p:cNvPr id="1306" name="Group 51"/>
            <p:cNvGrpSpPr>
              <a:grpSpLocks/>
            </p:cNvGrpSpPr>
            <p:nvPr/>
          </p:nvGrpSpPr>
          <p:grpSpPr bwMode="auto">
            <a:xfrm>
              <a:off x="1731" y="2942"/>
              <a:ext cx="33" cy="1082"/>
              <a:chOff x="971" y="1548"/>
              <a:chExt cx="27" cy="689"/>
            </a:xfrm>
          </p:grpSpPr>
          <p:sp>
            <p:nvSpPr>
              <p:cNvPr id="68660" name="Rectangle 52"/>
              <p:cNvSpPr>
                <a:spLocks noChangeArrowheads="1"/>
              </p:cNvSpPr>
              <p:nvPr/>
            </p:nvSpPr>
            <p:spPr bwMode="auto">
              <a:xfrm rot="5400000">
                <a:off x="642" y="1887"/>
                <a:ext cx="672"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83" name="Rectangle 53"/>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84" name="Rectangle 54"/>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07" name="Group 55"/>
            <p:cNvGrpSpPr>
              <a:grpSpLocks/>
            </p:cNvGrpSpPr>
            <p:nvPr/>
          </p:nvGrpSpPr>
          <p:grpSpPr bwMode="auto">
            <a:xfrm>
              <a:off x="2305" y="2641"/>
              <a:ext cx="35" cy="920"/>
              <a:chOff x="971" y="1548"/>
              <a:chExt cx="27" cy="689"/>
            </a:xfrm>
          </p:grpSpPr>
          <p:sp>
            <p:nvSpPr>
              <p:cNvPr id="68664" name="Rectangle 56"/>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80" name="Rectangle 57"/>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81" name="Rectangle 58"/>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08" name="Group 59"/>
            <p:cNvGrpSpPr>
              <a:grpSpLocks/>
            </p:cNvGrpSpPr>
            <p:nvPr/>
          </p:nvGrpSpPr>
          <p:grpSpPr bwMode="auto">
            <a:xfrm>
              <a:off x="1560" y="2614"/>
              <a:ext cx="1017" cy="1514"/>
              <a:chOff x="3504" y="527"/>
              <a:chExt cx="791" cy="1340"/>
            </a:xfrm>
          </p:grpSpPr>
          <p:grpSp>
            <p:nvGrpSpPr>
              <p:cNvPr id="1309" name="Group 60"/>
              <p:cNvGrpSpPr>
                <a:grpSpLocks/>
              </p:cNvGrpSpPr>
              <p:nvPr/>
            </p:nvGrpSpPr>
            <p:grpSpPr bwMode="auto">
              <a:xfrm>
                <a:off x="3504" y="781"/>
                <a:ext cx="365" cy="1086"/>
                <a:chOff x="3504" y="781"/>
                <a:chExt cx="365" cy="1086"/>
              </a:xfrm>
            </p:grpSpPr>
            <p:grpSp>
              <p:nvGrpSpPr>
                <p:cNvPr id="1347" name="Group 61"/>
                <p:cNvGrpSpPr>
                  <a:grpSpLocks/>
                </p:cNvGrpSpPr>
                <p:nvPr/>
              </p:nvGrpSpPr>
              <p:grpSpPr bwMode="auto">
                <a:xfrm>
                  <a:off x="3548" y="781"/>
                  <a:ext cx="25" cy="958"/>
                  <a:chOff x="971" y="1548"/>
                  <a:chExt cx="27" cy="689"/>
                </a:xfrm>
              </p:grpSpPr>
              <p:sp>
                <p:nvSpPr>
                  <p:cNvPr id="68670" name="Rectangle 62"/>
                  <p:cNvSpPr>
                    <a:spLocks noChangeArrowheads="1"/>
                  </p:cNvSpPr>
                  <p:nvPr/>
                </p:nvSpPr>
                <p:spPr bwMode="auto">
                  <a:xfrm rot="5400000">
                    <a:off x="648" y="1891"/>
                    <a:ext cx="673" cy="18"/>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77" name="Rectangle 63"/>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78" name="Rectangle 64"/>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48" name="Group 65"/>
                <p:cNvGrpSpPr>
                  <a:grpSpLocks/>
                </p:cNvGrpSpPr>
                <p:nvPr/>
              </p:nvGrpSpPr>
              <p:grpSpPr bwMode="auto">
                <a:xfrm>
                  <a:off x="3504" y="823"/>
                  <a:ext cx="27" cy="974"/>
                  <a:chOff x="971" y="1548"/>
                  <a:chExt cx="27" cy="689"/>
                </a:xfrm>
              </p:grpSpPr>
              <p:sp>
                <p:nvSpPr>
                  <p:cNvPr id="68674" name="Rectangle 66"/>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74" name="Rectangle 67"/>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75" name="Rectangle 68"/>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49" name="Group 69"/>
                <p:cNvGrpSpPr>
                  <a:grpSpLocks/>
                </p:cNvGrpSpPr>
                <p:nvPr/>
              </p:nvGrpSpPr>
              <p:grpSpPr bwMode="auto">
                <a:xfrm>
                  <a:off x="3580" y="863"/>
                  <a:ext cx="27" cy="974"/>
                  <a:chOff x="971" y="1548"/>
                  <a:chExt cx="27" cy="689"/>
                </a:xfrm>
              </p:grpSpPr>
              <p:sp>
                <p:nvSpPr>
                  <p:cNvPr id="68678" name="Rectangle 70"/>
                  <p:cNvSpPr>
                    <a:spLocks noChangeArrowheads="1"/>
                  </p:cNvSpPr>
                  <p:nvPr/>
                </p:nvSpPr>
                <p:spPr bwMode="auto">
                  <a:xfrm rot="5400000">
                    <a:off x="657" y="1878"/>
                    <a:ext cx="673" cy="4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71" name="Rectangle 71"/>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72" name="Rectangle 72"/>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50" name="Group 73"/>
                <p:cNvGrpSpPr>
                  <a:grpSpLocks/>
                </p:cNvGrpSpPr>
                <p:nvPr/>
              </p:nvGrpSpPr>
              <p:grpSpPr bwMode="auto">
                <a:xfrm>
                  <a:off x="3620" y="909"/>
                  <a:ext cx="25" cy="958"/>
                  <a:chOff x="971" y="1548"/>
                  <a:chExt cx="27" cy="689"/>
                </a:xfrm>
              </p:grpSpPr>
              <p:sp>
                <p:nvSpPr>
                  <p:cNvPr id="68682" name="Rectangle 74"/>
                  <p:cNvSpPr>
                    <a:spLocks noChangeArrowheads="1"/>
                  </p:cNvSpPr>
                  <p:nvPr/>
                </p:nvSpPr>
                <p:spPr bwMode="auto">
                  <a:xfrm rot="5400000">
                    <a:off x="643" y="1874"/>
                    <a:ext cx="678" cy="4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68" name="Rectangle 75"/>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69" name="Rectangle 76"/>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51" name="Group 77"/>
                <p:cNvGrpSpPr>
                  <a:grpSpLocks/>
                </p:cNvGrpSpPr>
                <p:nvPr/>
              </p:nvGrpSpPr>
              <p:grpSpPr bwMode="auto">
                <a:xfrm>
                  <a:off x="3704" y="835"/>
                  <a:ext cx="27" cy="974"/>
                  <a:chOff x="971" y="1548"/>
                  <a:chExt cx="27" cy="689"/>
                </a:xfrm>
              </p:grpSpPr>
              <p:sp>
                <p:nvSpPr>
                  <p:cNvPr id="68686" name="Rectangle 78"/>
                  <p:cNvSpPr>
                    <a:spLocks noChangeArrowheads="1"/>
                  </p:cNvSpPr>
                  <p:nvPr/>
                </p:nvSpPr>
                <p:spPr bwMode="auto">
                  <a:xfrm rot="5400000">
                    <a:off x="634" y="1889"/>
                    <a:ext cx="674"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65" name="Rectangle 79"/>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66" name="Rectangle 80"/>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52" name="Group 81"/>
                <p:cNvGrpSpPr>
                  <a:grpSpLocks/>
                </p:cNvGrpSpPr>
                <p:nvPr/>
              </p:nvGrpSpPr>
              <p:grpSpPr bwMode="auto">
                <a:xfrm>
                  <a:off x="3752" y="883"/>
                  <a:ext cx="27" cy="974"/>
                  <a:chOff x="971" y="1548"/>
                  <a:chExt cx="27" cy="689"/>
                </a:xfrm>
              </p:grpSpPr>
              <p:sp>
                <p:nvSpPr>
                  <p:cNvPr id="68690" name="Rectangle 82"/>
                  <p:cNvSpPr>
                    <a:spLocks noChangeArrowheads="1"/>
                  </p:cNvSpPr>
                  <p:nvPr/>
                </p:nvSpPr>
                <p:spPr bwMode="auto">
                  <a:xfrm rot="5400000">
                    <a:off x="648" y="1887"/>
                    <a:ext cx="67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62" name="Rectangle 83"/>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63" name="Rectangle 84"/>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53" name="Group 85"/>
                <p:cNvGrpSpPr>
                  <a:grpSpLocks/>
                </p:cNvGrpSpPr>
                <p:nvPr/>
              </p:nvGrpSpPr>
              <p:grpSpPr bwMode="auto">
                <a:xfrm>
                  <a:off x="3812" y="871"/>
                  <a:ext cx="27" cy="974"/>
                  <a:chOff x="971" y="1548"/>
                  <a:chExt cx="27" cy="689"/>
                </a:xfrm>
              </p:grpSpPr>
              <p:sp>
                <p:nvSpPr>
                  <p:cNvPr id="68694" name="Rectangle 86"/>
                  <p:cNvSpPr>
                    <a:spLocks noChangeArrowheads="1"/>
                  </p:cNvSpPr>
                  <p:nvPr/>
                </p:nvSpPr>
                <p:spPr bwMode="auto">
                  <a:xfrm rot="5400000">
                    <a:off x="657" y="1876"/>
                    <a:ext cx="673" cy="4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59" name="Rectangle 87"/>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60" name="Rectangle 88"/>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54" name="Group 89"/>
                <p:cNvGrpSpPr>
                  <a:grpSpLocks/>
                </p:cNvGrpSpPr>
                <p:nvPr/>
              </p:nvGrpSpPr>
              <p:grpSpPr bwMode="auto">
                <a:xfrm>
                  <a:off x="3844" y="837"/>
                  <a:ext cx="25" cy="958"/>
                  <a:chOff x="971" y="1548"/>
                  <a:chExt cx="27" cy="689"/>
                </a:xfrm>
              </p:grpSpPr>
              <p:sp>
                <p:nvSpPr>
                  <p:cNvPr id="68698" name="Rectangle 90"/>
                  <p:cNvSpPr>
                    <a:spLocks noChangeArrowheads="1"/>
                  </p:cNvSpPr>
                  <p:nvPr/>
                </p:nvSpPr>
                <p:spPr bwMode="auto">
                  <a:xfrm rot="5400000">
                    <a:off x="650" y="1891"/>
                    <a:ext cx="669" cy="18"/>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56" name="Rectangle 91"/>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57" name="Rectangle 92"/>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grpSp>
            <p:nvGrpSpPr>
              <p:cNvPr id="1310" name="Group 93"/>
              <p:cNvGrpSpPr>
                <a:grpSpLocks/>
              </p:cNvGrpSpPr>
              <p:nvPr/>
            </p:nvGrpSpPr>
            <p:grpSpPr bwMode="auto">
              <a:xfrm>
                <a:off x="3932" y="527"/>
                <a:ext cx="363" cy="936"/>
                <a:chOff x="3932" y="527"/>
                <a:chExt cx="363" cy="936"/>
              </a:xfrm>
            </p:grpSpPr>
            <p:grpSp>
              <p:nvGrpSpPr>
                <p:cNvPr id="1311" name="Group 94"/>
                <p:cNvGrpSpPr>
                  <a:grpSpLocks/>
                </p:cNvGrpSpPr>
                <p:nvPr/>
              </p:nvGrpSpPr>
              <p:grpSpPr bwMode="auto">
                <a:xfrm>
                  <a:off x="3932" y="567"/>
                  <a:ext cx="25" cy="821"/>
                  <a:chOff x="971" y="1548"/>
                  <a:chExt cx="27" cy="689"/>
                </a:xfrm>
              </p:grpSpPr>
              <p:sp>
                <p:nvSpPr>
                  <p:cNvPr id="68703" name="Rectangle 95"/>
                  <p:cNvSpPr>
                    <a:spLocks noChangeArrowheads="1"/>
                  </p:cNvSpPr>
                  <p:nvPr/>
                </p:nvSpPr>
                <p:spPr bwMode="auto">
                  <a:xfrm rot="5400000">
                    <a:off x="648" y="1886"/>
                    <a:ext cx="672" cy="18"/>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45" name="Rectangle 96"/>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46" name="Rectangle 97"/>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12" name="Group 98"/>
                <p:cNvGrpSpPr>
                  <a:grpSpLocks/>
                </p:cNvGrpSpPr>
                <p:nvPr/>
              </p:nvGrpSpPr>
              <p:grpSpPr bwMode="auto">
                <a:xfrm>
                  <a:off x="3972" y="527"/>
                  <a:ext cx="27" cy="814"/>
                  <a:chOff x="971" y="1548"/>
                  <a:chExt cx="27" cy="689"/>
                </a:xfrm>
              </p:grpSpPr>
              <p:sp>
                <p:nvSpPr>
                  <p:cNvPr id="68707" name="Rectangle 99"/>
                  <p:cNvSpPr>
                    <a:spLocks noChangeArrowheads="1"/>
                  </p:cNvSpPr>
                  <p:nvPr/>
                </p:nvSpPr>
                <p:spPr bwMode="auto">
                  <a:xfrm rot="5400000">
                    <a:off x="649" y="1882"/>
                    <a:ext cx="684" cy="4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42" name="Rectangle 100"/>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43" name="Rectangle 101"/>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13" name="Group 102"/>
                <p:cNvGrpSpPr>
                  <a:grpSpLocks/>
                </p:cNvGrpSpPr>
                <p:nvPr/>
              </p:nvGrpSpPr>
              <p:grpSpPr bwMode="auto">
                <a:xfrm>
                  <a:off x="4016" y="557"/>
                  <a:ext cx="25" cy="820"/>
                  <a:chOff x="971" y="1548"/>
                  <a:chExt cx="27" cy="689"/>
                </a:xfrm>
              </p:grpSpPr>
              <p:sp>
                <p:nvSpPr>
                  <p:cNvPr id="68711" name="Rectangle 103"/>
                  <p:cNvSpPr>
                    <a:spLocks noChangeArrowheads="1"/>
                  </p:cNvSpPr>
                  <p:nvPr/>
                </p:nvSpPr>
                <p:spPr bwMode="auto">
                  <a:xfrm rot="5400000">
                    <a:off x="653" y="1878"/>
                    <a:ext cx="672" cy="3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39" name="Rectangle 104"/>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40" name="Rectangle 105"/>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14" name="Group 106"/>
                <p:cNvGrpSpPr>
                  <a:grpSpLocks/>
                </p:cNvGrpSpPr>
                <p:nvPr/>
              </p:nvGrpSpPr>
              <p:grpSpPr bwMode="auto">
                <a:xfrm>
                  <a:off x="4028" y="619"/>
                  <a:ext cx="27" cy="814"/>
                  <a:chOff x="971" y="1548"/>
                  <a:chExt cx="27" cy="689"/>
                </a:xfrm>
              </p:grpSpPr>
              <p:sp>
                <p:nvSpPr>
                  <p:cNvPr id="68715" name="Rectangle 107"/>
                  <p:cNvSpPr>
                    <a:spLocks noChangeArrowheads="1"/>
                  </p:cNvSpPr>
                  <p:nvPr/>
                </p:nvSpPr>
                <p:spPr bwMode="auto">
                  <a:xfrm rot="5400000">
                    <a:off x="641" y="1901"/>
                    <a:ext cx="662"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36" name="Rectangle 108"/>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37" name="Rectangle 109"/>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15" name="Group 110"/>
                <p:cNvGrpSpPr>
                  <a:grpSpLocks/>
                </p:cNvGrpSpPr>
                <p:nvPr/>
              </p:nvGrpSpPr>
              <p:grpSpPr bwMode="auto">
                <a:xfrm>
                  <a:off x="4136" y="571"/>
                  <a:ext cx="25" cy="820"/>
                  <a:chOff x="971" y="1548"/>
                  <a:chExt cx="27" cy="689"/>
                </a:xfrm>
              </p:grpSpPr>
              <p:sp>
                <p:nvSpPr>
                  <p:cNvPr id="68719" name="Rectangle 111"/>
                  <p:cNvSpPr>
                    <a:spLocks noChangeArrowheads="1"/>
                  </p:cNvSpPr>
                  <p:nvPr/>
                </p:nvSpPr>
                <p:spPr bwMode="auto">
                  <a:xfrm rot="5400000">
                    <a:off x="652" y="1883"/>
                    <a:ext cx="672" cy="23"/>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33" name="Rectangle 112"/>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34" name="Rectangle 113"/>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16" name="Group 114"/>
                <p:cNvGrpSpPr>
                  <a:grpSpLocks/>
                </p:cNvGrpSpPr>
                <p:nvPr/>
              </p:nvGrpSpPr>
              <p:grpSpPr bwMode="auto">
                <a:xfrm>
                  <a:off x="4160" y="643"/>
                  <a:ext cx="25" cy="820"/>
                  <a:chOff x="971" y="1548"/>
                  <a:chExt cx="27" cy="689"/>
                </a:xfrm>
              </p:grpSpPr>
              <p:sp>
                <p:nvSpPr>
                  <p:cNvPr id="68723" name="Rectangle 115"/>
                  <p:cNvSpPr>
                    <a:spLocks noChangeArrowheads="1"/>
                  </p:cNvSpPr>
                  <p:nvPr/>
                </p:nvSpPr>
                <p:spPr bwMode="auto">
                  <a:xfrm rot="5400000">
                    <a:off x="648" y="1886"/>
                    <a:ext cx="672" cy="18"/>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30" name="Rectangle 116"/>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31" name="Rectangle 117"/>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17" name="Group 118"/>
                <p:cNvGrpSpPr>
                  <a:grpSpLocks/>
                </p:cNvGrpSpPr>
                <p:nvPr/>
              </p:nvGrpSpPr>
              <p:grpSpPr bwMode="auto">
                <a:xfrm>
                  <a:off x="4196" y="627"/>
                  <a:ext cx="27" cy="814"/>
                  <a:chOff x="971" y="1548"/>
                  <a:chExt cx="27" cy="689"/>
                </a:xfrm>
              </p:grpSpPr>
              <p:sp>
                <p:nvSpPr>
                  <p:cNvPr id="68727" name="Rectangle 119"/>
                  <p:cNvSpPr>
                    <a:spLocks noChangeArrowheads="1"/>
                  </p:cNvSpPr>
                  <p:nvPr/>
                </p:nvSpPr>
                <p:spPr bwMode="auto">
                  <a:xfrm rot="5400000">
                    <a:off x="656" y="1874"/>
                    <a:ext cx="663" cy="45"/>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27" name="Rectangle 120"/>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28" name="Rectangle 121"/>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18" name="Group 122"/>
                <p:cNvGrpSpPr>
                  <a:grpSpLocks/>
                </p:cNvGrpSpPr>
                <p:nvPr/>
              </p:nvGrpSpPr>
              <p:grpSpPr bwMode="auto">
                <a:xfrm>
                  <a:off x="4228" y="591"/>
                  <a:ext cx="25" cy="821"/>
                  <a:chOff x="971" y="1548"/>
                  <a:chExt cx="27" cy="689"/>
                </a:xfrm>
              </p:grpSpPr>
              <p:sp>
                <p:nvSpPr>
                  <p:cNvPr id="68731" name="Rectangle 123"/>
                  <p:cNvSpPr>
                    <a:spLocks noChangeArrowheads="1"/>
                  </p:cNvSpPr>
                  <p:nvPr/>
                </p:nvSpPr>
                <p:spPr bwMode="auto">
                  <a:xfrm rot="5400000">
                    <a:off x="650" y="1871"/>
                    <a:ext cx="668" cy="42"/>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24" name="Rectangle 124"/>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25" name="Rectangle 125"/>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nvGrpSpPr>
                <p:cNvPr id="1319" name="Group 126"/>
                <p:cNvGrpSpPr>
                  <a:grpSpLocks/>
                </p:cNvGrpSpPr>
                <p:nvPr/>
              </p:nvGrpSpPr>
              <p:grpSpPr bwMode="auto">
                <a:xfrm>
                  <a:off x="4268" y="575"/>
                  <a:ext cx="27" cy="814"/>
                  <a:chOff x="971" y="1548"/>
                  <a:chExt cx="27" cy="689"/>
                </a:xfrm>
              </p:grpSpPr>
              <p:sp>
                <p:nvSpPr>
                  <p:cNvPr id="68735" name="Rectangle 127"/>
                  <p:cNvSpPr>
                    <a:spLocks noChangeArrowheads="1"/>
                  </p:cNvSpPr>
                  <p:nvPr/>
                </p:nvSpPr>
                <p:spPr bwMode="auto">
                  <a:xfrm rot="5400000">
                    <a:off x="643" y="1892"/>
                    <a:ext cx="683" cy="27"/>
                  </a:xfrm>
                  <a:prstGeom prst="rect">
                    <a:avLst/>
                  </a:prstGeom>
                  <a:solidFill>
                    <a:srgbClr val="6699FF"/>
                  </a:solidFill>
                  <a:ln w="9525">
                    <a:solidFill>
                      <a:schemeClr val="tx1"/>
                    </a:solidFill>
                    <a:miter lim="800000"/>
                    <a:headEnd/>
                    <a:tailEnd/>
                  </a:ln>
                  <a:effectLst>
                    <a:outerShdw sy="50000" kx="-2453608" rotWithShape="0">
                      <a:schemeClr val="bg2">
                        <a:alpha val="50000"/>
                      </a:schemeClr>
                    </a:outerShdw>
                  </a:effectLst>
                </p:spPr>
                <p:txBody>
                  <a:bodyPr wrap="none" anchor="ctr"/>
                  <a:lstStyle/>
                  <a:p>
                    <a:pPr>
                      <a:defRPr/>
                    </a:pPr>
                    <a:endParaRPr lang="en-US">
                      <a:latin typeface="Arial" charset="0"/>
                    </a:endParaRPr>
                  </a:p>
                </p:txBody>
              </p:sp>
              <p:sp>
                <p:nvSpPr>
                  <p:cNvPr id="1321" name="Rectangle 128"/>
                  <p:cNvSpPr>
                    <a:spLocks noChangeArrowheads="1"/>
                  </p:cNvSpPr>
                  <p:nvPr/>
                </p:nvSpPr>
                <p:spPr bwMode="auto">
                  <a:xfrm rot="5400000">
                    <a:off x="807" y="1872"/>
                    <a:ext cx="356" cy="27"/>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1322" name="Rectangle 129"/>
                  <p:cNvSpPr>
                    <a:spLocks noChangeArrowheads="1"/>
                  </p:cNvSpPr>
                  <p:nvPr/>
                </p:nvSpPr>
                <p:spPr bwMode="auto">
                  <a:xfrm rot="5400000">
                    <a:off x="905" y="1614"/>
                    <a:ext cx="160" cy="27"/>
                  </a:xfrm>
                  <a:prstGeom prst="rect">
                    <a:avLst/>
                  </a:prstGeom>
                  <a:solidFill>
                    <a:srgbClr val="FF3300"/>
                  </a:solidFill>
                  <a:ln w="9525">
                    <a:solidFill>
                      <a:schemeClr val="tx1"/>
                    </a:solidFill>
                    <a:miter lim="800000"/>
                    <a:headEnd/>
                    <a:tailEnd/>
                  </a:ln>
                </p:spPr>
                <p:txBody>
                  <a:bodyPr wrap="none" anchor="ctr"/>
                  <a:lstStyle/>
                  <a:p>
                    <a:endParaRPr lang="en-US"/>
                  </a:p>
                </p:txBody>
              </p:sp>
            </p:grpSp>
          </p:grpSp>
        </p:grpSp>
      </p:grpSp>
      <p:sp>
        <p:nvSpPr>
          <p:cNvPr id="68738" name="Text Box 130"/>
          <p:cNvSpPr txBox="1">
            <a:spLocks noChangeArrowheads="1"/>
          </p:cNvSpPr>
          <p:nvPr/>
        </p:nvSpPr>
        <p:spPr bwMode="auto">
          <a:xfrm>
            <a:off x="3709712" y="3727451"/>
            <a:ext cx="2714625" cy="336550"/>
          </a:xfrm>
          <a:prstGeom prst="rect">
            <a:avLst/>
          </a:prstGeom>
          <a:solidFill>
            <a:schemeClr val="bg1"/>
          </a:solidFill>
          <a:ln w="12700">
            <a:noFill/>
            <a:miter lim="800000"/>
            <a:headEnd type="none" w="sm" len="sm"/>
            <a:tailEnd type="none" w="sm" len="sm"/>
          </a:ln>
        </p:spPr>
        <p:txBody>
          <a:bodyPr>
            <a:spAutoFit/>
          </a:bodyPr>
          <a:lstStyle/>
          <a:p>
            <a:pPr algn="ctr" eaLnBrk="0" hangingPunct="0">
              <a:spcBef>
                <a:spcPct val="50000"/>
              </a:spcBef>
            </a:pPr>
            <a:r>
              <a:rPr lang="en-GB" b="1" dirty="0">
                <a:latin typeface="Calibri" pitchFamily="34" charset="0"/>
                <a:ea typeface="ＭＳ Ｐゴシック"/>
                <a:cs typeface="ＭＳ Ｐゴシック"/>
              </a:rPr>
              <a:t>Cluster growth</a:t>
            </a:r>
          </a:p>
        </p:txBody>
      </p:sp>
      <p:grpSp>
        <p:nvGrpSpPr>
          <p:cNvPr id="27" name="Group 131"/>
          <p:cNvGrpSpPr>
            <a:grpSpLocks/>
          </p:cNvGrpSpPr>
          <p:nvPr/>
        </p:nvGrpSpPr>
        <p:grpSpPr bwMode="auto">
          <a:xfrm>
            <a:off x="7056473" y="601663"/>
            <a:ext cx="1135063" cy="3579812"/>
            <a:chOff x="4186" y="379"/>
            <a:chExt cx="715" cy="2255"/>
          </a:xfrm>
        </p:grpSpPr>
        <p:sp>
          <p:nvSpPr>
            <p:cNvPr id="1216" name="Text Box 132"/>
            <p:cNvSpPr txBox="1">
              <a:spLocks noChangeArrowheads="1"/>
            </p:cNvSpPr>
            <p:nvPr/>
          </p:nvSpPr>
          <p:spPr bwMode="auto">
            <a:xfrm>
              <a:off x="4603" y="2461"/>
              <a:ext cx="196" cy="173"/>
            </a:xfrm>
            <a:prstGeom prst="rect">
              <a:avLst/>
            </a:prstGeom>
            <a:noFill/>
            <a:ln w="9525">
              <a:noFill/>
              <a:miter lim="800000"/>
              <a:headEnd/>
              <a:tailEnd/>
            </a:ln>
          </p:spPr>
          <p:txBody>
            <a:bodyPr wrap="none">
              <a:spAutoFit/>
            </a:bodyPr>
            <a:lstStyle/>
            <a:p>
              <a:pPr eaLnBrk="0" hangingPunct="0"/>
              <a:r>
                <a:rPr lang="en-GB" sz="1200" b="1"/>
                <a:t>5’</a:t>
              </a:r>
            </a:p>
          </p:txBody>
        </p:sp>
        <p:grpSp>
          <p:nvGrpSpPr>
            <p:cNvPr id="1217" name="Group 133"/>
            <p:cNvGrpSpPr>
              <a:grpSpLocks/>
            </p:cNvGrpSpPr>
            <p:nvPr/>
          </p:nvGrpSpPr>
          <p:grpSpPr bwMode="auto">
            <a:xfrm>
              <a:off x="4588" y="379"/>
              <a:ext cx="313" cy="2097"/>
              <a:chOff x="4588" y="379"/>
              <a:chExt cx="313" cy="2097"/>
            </a:xfrm>
          </p:grpSpPr>
          <p:sp>
            <p:nvSpPr>
              <p:cNvPr id="1255" name="Oval 134" descr="Dark downward diagonal"/>
              <p:cNvSpPr>
                <a:spLocks noChangeArrowheads="1"/>
              </p:cNvSpPr>
              <p:nvPr/>
            </p:nvSpPr>
            <p:spPr bwMode="auto">
              <a:xfrm rot="5400000">
                <a:off x="4451" y="1178"/>
                <a:ext cx="584" cy="309"/>
              </a:xfrm>
              <a:prstGeom prst="ellipse">
                <a:avLst/>
              </a:prstGeom>
              <a:pattFill prst="dkDnDiag">
                <a:fgClr>
                  <a:schemeClr val="accent1"/>
                </a:fgClr>
                <a:bgClr>
                  <a:srgbClr val="FFFFFF"/>
                </a:bgClr>
              </a:pattFill>
              <a:ln w="9525">
                <a:solidFill>
                  <a:schemeClr val="accent1"/>
                </a:solidFill>
                <a:round/>
                <a:headEnd/>
                <a:tailEnd/>
              </a:ln>
            </p:spPr>
            <p:txBody>
              <a:bodyPr wrap="none" anchor="ctr"/>
              <a:lstStyle/>
              <a:p>
                <a:endParaRPr lang="en-US"/>
              </a:p>
            </p:txBody>
          </p:sp>
          <p:grpSp>
            <p:nvGrpSpPr>
              <p:cNvPr id="1256" name="Group 135"/>
              <p:cNvGrpSpPr>
                <a:grpSpLocks/>
              </p:cNvGrpSpPr>
              <p:nvPr/>
            </p:nvGrpSpPr>
            <p:grpSpPr bwMode="auto">
              <a:xfrm>
                <a:off x="4742" y="545"/>
                <a:ext cx="64" cy="553"/>
                <a:chOff x="4742" y="545"/>
                <a:chExt cx="64" cy="553"/>
              </a:xfrm>
            </p:grpSpPr>
            <p:grpSp>
              <p:nvGrpSpPr>
                <p:cNvPr id="1296" name="Group 136"/>
                <p:cNvGrpSpPr>
                  <a:grpSpLocks/>
                </p:cNvGrpSpPr>
                <p:nvPr/>
              </p:nvGrpSpPr>
              <p:grpSpPr bwMode="auto">
                <a:xfrm rot="5400000">
                  <a:off x="4635" y="652"/>
                  <a:ext cx="277" cy="64"/>
                  <a:chOff x="464" y="2072"/>
                  <a:chExt cx="640" cy="152"/>
                </a:xfrm>
              </p:grpSpPr>
              <p:sp>
                <p:nvSpPr>
                  <p:cNvPr id="1302" name="Oval 137"/>
                  <p:cNvSpPr>
                    <a:spLocks noChangeArrowheads="1"/>
                  </p:cNvSpPr>
                  <p:nvPr/>
                </p:nvSpPr>
                <p:spPr bwMode="auto">
                  <a:xfrm>
                    <a:off x="94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303" name="Oval 138"/>
                  <p:cNvSpPr>
                    <a:spLocks noChangeArrowheads="1"/>
                  </p:cNvSpPr>
                  <p:nvPr/>
                </p:nvSpPr>
                <p:spPr bwMode="auto">
                  <a:xfrm>
                    <a:off x="78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304" name="Oval 139"/>
                  <p:cNvSpPr>
                    <a:spLocks noChangeArrowheads="1"/>
                  </p:cNvSpPr>
                  <p:nvPr/>
                </p:nvSpPr>
                <p:spPr bwMode="auto">
                  <a:xfrm>
                    <a:off x="62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305" name="Oval 140"/>
                  <p:cNvSpPr>
                    <a:spLocks noChangeArrowheads="1"/>
                  </p:cNvSpPr>
                  <p:nvPr/>
                </p:nvSpPr>
                <p:spPr bwMode="auto">
                  <a:xfrm>
                    <a:off x="46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grpSp>
            <p:grpSp>
              <p:nvGrpSpPr>
                <p:cNvPr id="1297" name="Group 141"/>
                <p:cNvGrpSpPr>
                  <a:grpSpLocks/>
                </p:cNvGrpSpPr>
                <p:nvPr/>
              </p:nvGrpSpPr>
              <p:grpSpPr bwMode="auto">
                <a:xfrm rot="5400000">
                  <a:off x="4636" y="928"/>
                  <a:ext cx="276" cy="64"/>
                  <a:chOff x="464" y="2072"/>
                  <a:chExt cx="640" cy="152"/>
                </a:xfrm>
              </p:grpSpPr>
              <p:sp>
                <p:nvSpPr>
                  <p:cNvPr id="1298" name="Oval 142"/>
                  <p:cNvSpPr>
                    <a:spLocks noChangeArrowheads="1"/>
                  </p:cNvSpPr>
                  <p:nvPr/>
                </p:nvSpPr>
                <p:spPr bwMode="auto">
                  <a:xfrm>
                    <a:off x="94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299" name="Oval 143"/>
                  <p:cNvSpPr>
                    <a:spLocks noChangeArrowheads="1"/>
                  </p:cNvSpPr>
                  <p:nvPr/>
                </p:nvSpPr>
                <p:spPr bwMode="auto">
                  <a:xfrm>
                    <a:off x="78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300" name="Oval 144"/>
                  <p:cNvSpPr>
                    <a:spLocks noChangeArrowheads="1"/>
                  </p:cNvSpPr>
                  <p:nvPr/>
                </p:nvSpPr>
                <p:spPr bwMode="auto">
                  <a:xfrm>
                    <a:off x="62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301" name="Oval 145"/>
                  <p:cNvSpPr>
                    <a:spLocks noChangeArrowheads="1"/>
                  </p:cNvSpPr>
                  <p:nvPr/>
                </p:nvSpPr>
                <p:spPr bwMode="auto">
                  <a:xfrm>
                    <a:off x="46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grpSp>
          </p:grpSp>
          <p:sp>
            <p:nvSpPr>
              <p:cNvPr id="1257" name="Text Box 146"/>
              <p:cNvSpPr txBox="1">
                <a:spLocks noChangeArrowheads="1"/>
              </p:cNvSpPr>
              <p:nvPr/>
            </p:nvSpPr>
            <p:spPr bwMode="auto">
              <a:xfrm>
                <a:off x="4705" y="379"/>
                <a:ext cx="196" cy="173"/>
              </a:xfrm>
              <a:prstGeom prst="rect">
                <a:avLst/>
              </a:prstGeom>
              <a:noFill/>
              <a:ln w="9525">
                <a:noFill/>
                <a:miter lim="800000"/>
                <a:headEnd/>
                <a:tailEnd/>
              </a:ln>
            </p:spPr>
            <p:txBody>
              <a:bodyPr wrap="none">
                <a:spAutoFit/>
              </a:bodyPr>
              <a:lstStyle/>
              <a:p>
                <a:pPr eaLnBrk="0" hangingPunct="0"/>
                <a:r>
                  <a:rPr lang="en-GB" sz="1200" b="1"/>
                  <a:t>5’</a:t>
                </a:r>
              </a:p>
            </p:txBody>
          </p:sp>
          <p:sp>
            <p:nvSpPr>
              <p:cNvPr id="1258" name="Text Box 147"/>
              <p:cNvSpPr txBox="1">
                <a:spLocks noChangeArrowheads="1"/>
              </p:cNvSpPr>
              <p:nvPr/>
            </p:nvSpPr>
            <p:spPr bwMode="auto">
              <a:xfrm>
                <a:off x="4589" y="379"/>
                <a:ext cx="196" cy="173"/>
              </a:xfrm>
              <a:prstGeom prst="rect">
                <a:avLst/>
              </a:prstGeom>
              <a:noFill/>
              <a:ln w="9525">
                <a:noFill/>
                <a:miter lim="800000"/>
                <a:headEnd/>
                <a:tailEnd/>
              </a:ln>
            </p:spPr>
            <p:txBody>
              <a:bodyPr wrap="none">
                <a:spAutoFit/>
              </a:bodyPr>
              <a:lstStyle/>
              <a:p>
                <a:pPr eaLnBrk="0" hangingPunct="0"/>
                <a:r>
                  <a:rPr lang="en-GB" sz="1200" b="1"/>
                  <a:t>3’</a:t>
                </a:r>
              </a:p>
            </p:txBody>
          </p:sp>
          <p:grpSp>
            <p:nvGrpSpPr>
              <p:cNvPr id="1259" name="Group 148"/>
              <p:cNvGrpSpPr>
                <a:grpSpLocks/>
              </p:cNvGrpSpPr>
              <p:nvPr/>
            </p:nvGrpSpPr>
            <p:grpSpPr bwMode="auto">
              <a:xfrm>
                <a:off x="4661" y="544"/>
                <a:ext cx="63" cy="1932"/>
                <a:chOff x="4637" y="552"/>
                <a:chExt cx="63" cy="1932"/>
              </a:xfrm>
            </p:grpSpPr>
            <p:grpSp>
              <p:nvGrpSpPr>
                <p:cNvPr id="1260" name="Group 149"/>
                <p:cNvGrpSpPr>
                  <a:grpSpLocks/>
                </p:cNvGrpSpPr>
                <p:nvPr/>
              </p:nvGrpSpPr>
              <p:grpSpPr bwMode="auto">
                <a:xfrm rot="5400000">
                  <a:off x="4254" y="1763"/>
                  <a:ext cx="829" cy="63"/>
                  <a:chOff x="504" y="2072"/>
                  <a:chExt cx="1920" cy="152"/>
                </a:xfrm>
              </p:grpSpPr>
              <p:grpSp>
                <p:nvGrpSpPr>
                  <p:cNvPr id="1281" name="Group 150"/>
                  <p:cNvGrpSpPr>
                    <a:grpSpLocks/>
                  </p:cNvGrpSpPr>
                  <p:nvPr/>
                </p:nvGrpSpPr>
                <p:grpSpPr bwMode="auto">
                  <a:xfrm>
                    <a:off x="1784" y="2072"/>
                    <a:ext cx="640" cy="152"/>
                    <a:chOff x="464" y="2072"/>
                    <a:chExt cx="640" cy="152"/>
                  </a:xfrm>
                </p:grpSpPr>
                <p:sp>
                  <p:nvSpPr>
                    <p:cNvPr id="1292" name="Oval 151"/>
                    <p:cNvSpPr>
                      <a:spLocks noChangeArrowheads="1"/>
                    </p:cNvSpPr>
                    <p:nvPr/>
                  </p:nvSpPr>
                  <p:spPr bwMode="auto">
                    <a:xfrm>
                      <a:off x="94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93" name="Oval 152"/>
                    <p:cNvSpPr>
                      <a:spLocks noChangeArrowheads="1"/>
                    </p:cNvSpPr>
                    <p:nvPr/>
                  </p:nvSpPr>
                  <p:spPr bwMode="auto">
                    <a:xfrm>
                      <a:off x="78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94" name="Oval 153"/>
                    <p:cNvSpPr>
                      <a:spLocks noChangeArrowheads="1"/>
                    </p:cNvSpPr>
                    <p:nvPr/>
                  </p:nvSpPr>
                  <p:spPr bwMode="auto">
                    <a:xfrm>
                      <a:off x="62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95" name="Oval 154"/>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grpSp>
              <p:grpSp>
                <p:nvGrpSpPr>
                  <p:cNvPr id="1282" name="Group 155"/>
                  <p:cNvGrpSpPr>
                    <a:grpSpLocks/>
                  </p:cNvGrpSpPr>
                  <p:nvPr/>
                </p:nvGrpSpPr>
                <p:grpSpPr bwMode="auto">
                  <a:xfrm>
                    <a:off x="504" y="2072"/>
                    <a:ext cx="640" cy="152"/>
                    <a:chOff x="464" y="2072"/>
                    <a:chExt cx="640" cy="152"/>
                  </a:xfrm>
                </p:grpSpPr>
                <p:sp>
                  <p:nvSpPr>
                    <p:cNvPr id="1288" name="Oval 156"/>
                    <p:cNvSpPr>
                      <a:spLocks noChangeArrowheads="1"/>
                    </p:cNvSpPr>
                    <p:nvPr/>
                  </p:nvSpPr>
                  <p:spPr bwMode="auto">
                    <a:xfrm>
                      <a:off x="94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89" name="Oval 157"/>
                    <p:cNvSpPr>
                      <a:spLocks noChangeArrowheads="1"/>
                    </p:cNvSpPr>
                    <p:nvPr/>
                  </p:nvSpPr>
                  <p:spPr bwMode="auto">
                    <a:xfrm>
                      <a:off x="78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90" name="Oval 158"/>
                    <p:cNvSpPr>
                      <a:spLocks noChangeArrowheads="1"/>
                    </p:cNvSpPr>
                    <p:nvPr/>
                  </p:nvSpPr>
                  <p:spPr bwMode="auto">
                    <a:xfrm>
                      <a:off x="62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91" name="Oval 159"/>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grpSp>
              <p:grpSp>
                <p:nvGrpSpPr>
                  <p:cNvPr id="1283" name="Group 160"/>
                  <p:cNvGrpSpPr>
                    <a:grpSpLocks/>
                  </p:cNvGrpSpPr>
                  <p:nvPr/>
                </p:nvGrpSpPr>
                <p:grpSpPr bwMode="auto">
                  <a:xfrm>
                    <a:off x="1144" y="2072"/>
                    <a:ext cx="640" cy="152"/>
                    <a:chOff x="464" y="2072"/>
                    <a:chExt cx="640" cy="152"/>
                  </a:xfrm>
                </p:grpSpPr>
                <p:sp>
                  <p:nvSpPr>
                    <p:cNvPr id="1284" name="Oval 161"/>
                    <p:cNvSpPr>
                      <a:spLocks noChangeArrowheads="1"/>
                    </p:cNvSpPr>
                    <p:nvPr/>
                  </p:nvSpPr>
                  <p:spPr bwMode="auto">
                    <a:xfrm>
                      <a:off x="94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85" name="Oval 162"/>
                    <p:cNvSpPr>
                      <a:spLocks noChangeArrowheads="1"/>
                    </p:cNvSpPr>
                    <p:nvPr/>
                  </p:nvSpPr>
                  <p:spPr bwMode="auto">
                    <a:xfrm>
                      <a:off x="78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86" name="Oval 163"/>
                    <p:cNvSpPr>
                      <a:spLocks noChangeArrowheads="1"/>
                    </p:cNvSpPr>
                    <p:nvPr/>
                  </p:nvSpPr>
                  <p:spPr bwMode="auto">
                    <a:xfrm>
                      <a:off x="62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87" name="Oval 164"/>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grpSp>
            </p:grpSp>
            <p:grpSp>
              <p:nvGrpSpPr>
                <p:cNvPr id="1261" name="Group 165"/>
                <p:cNvGrpSpPr>
                  <a:grpSpLocks/>
                </p:cNvGrpSpPr>
                <p:nvPr/>
              </p:nvGrpSpPr>
              <p:grpSpPr bwMode="auto">
                <a:xfrm rot="5400000">
                  <a:off x="4531" y="1210"/>
                  <a:ext cx="276" cy="63"/>
                  <a:chOff x="464" y="2072"/>
                  <a:chExt cx="640" cy="152"/>
                </a:xfrm>
              </p:grpSpPr>
              <p:sp>
                <p:nvSpPr>
                  <p:cNvPr id="1277" name="Oval 166"/>
                  <p:cNvSpPr>
                    <a:spLocks noChangeArrowheads="1"/>
                  </p:cNvSpPr>
                  <p:nvPr/>
                </p:nvSpPr>
                <p:spPr bwMode="auto">
                  <a:xfrm>
                    <a:off x="94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78" name="Oval 167"/>
                  <p:cNvSpPr>
                    <a:spLocks noChangeArrowheads="1"/>
                  </p:cNvSpPr>
                  <p:nvPr/>
                </p:nvSpPr>
                <p:spPr bwMode="auto">
                  <a:xfrm>
                    <a:off x="78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79" name="Oval 168"/>
                  <p:cNvSpPr>
                    <a:spLocks noChangeArrowheads="1"/>
                  </p:cNvSpPr>
                  <p:nvPr/>
                </p:nvSpPr>
                <p:spPr bwMode="auto">
                  <a:xfrm>
                    <a:off x="62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sp>
                <p:nvSpPr>
                  <p:cNvPr id="1280" name="Oval 169"/>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grpSp>
            <p:grpSp>
              <p:nvGrpSpPr>
                <p:cNvPr id="1262" name="Group 170"/>
                <p:cNvGrpSpPr>
                  <a:grpSpLocks/>
                </p:cNvGrpSpPr>
                <p:nvPr/>
              </p:nvGrpSpPr>
              <p:grpSpPr bwMode="auto">
                <a:xfrm rot="5400000">
                  <a:off x="4531" y="658"/>
                  <a:ext cx="276" cy="63"/>
                  <a:chOff x="464" y="2072"/>
                  <a:chExt cx="640" cy="152"/>
                </a:xfrm>
              </p:grpSpPr>
              <p:sp>
                <p:nvSpPr>
                  <p:cNvPr id="1273" name="Oval 171"/>
                  <p:cNvSpPr>
                    <a:spLocks noChangeArrowheads="1"/>
                  </p:cNvSpPr>
                  <p:nvPr/>
                </p:nvSpPr>
                <p:spPr bwMode="auto">
                  <a:xfrm>
                    <a:off x="94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274" name="Oval 172"/>
                  <p:cNvSpPr>
                    <a:spLocks noChangeArrowheads="1"/>
                  </p:cNvSpPr>
                  <p:nvPr/>
                </p:nvSpPr>
                <p:spPr bwMode="auto">
                  <a:xfrm>
                    <a:off x="78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275" name="Oval 173"/>
                  <p:cNvSpPr>
                    <a:spLocks noChangeArrowheads="1"/>
                  </p:cNvSpPr>
                  <p:nvPr/>
                </p:nvSpPr>
                <p:spPr bwMode="auto">
                  <a:xfrm>
                    <a:off x="62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276" name="Oval 174"/>
                  <p:cNvSpPr>
                    <a:spLocks noChangeArrowheads="1"/>
                  </p:cNvSpPr>
                  <p:nvPr/>
                </p:nvSpPr>
                <p:spPr bwMode="auto">
                  <a:xfrm>
                    <a:off x="46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grpSp>
            <p:grpSp>
              <p:nvGrpSpPr>
                <p:cNvPr id="1263" name="Group 175"/>
                <p:cNvGrpSpPr>
                  <a:grpSpLocks/>
                </p:cNvGrpSpPr>
                <p:nvPr/>
              </p:nvGrpSpPr>
              <p:grpSpPr bwMode="auto">
                <a:xfrm rot="5400000">
                  <a:off x="4531" y="934"/>
                  <a:ext cx="276" cy="63"/>
                  <a:chOff x="464" y="2072"/>
                  <a:chExt cx="640" cy="152"/>
                </a:xfrm>
              </p:grpSpPr>
              <p:sp>
                <p:nvSpPr>
                  <p:cNvPr id="1269" name="Oval 176"/>
                  <p:cNvSpPr>
                    <a:spLocks noChangeArrowheads="1"/>
                  </p:cNvSpPr>
                  <p:nvPr/>
                </p:nvSpPr>
                <p:spPr bwMode="auto">
                  <a:xfrm>
                    <a:off x="94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270" name="Oval 177"/>
                  <p:cNvSpPr>
                    <a:spLocks noChangeArrowheads="1"/>
                  </p:cNvSpPr>
                  <p:nvPr/>
                </p:nvSpPr>
                <p:spPr bwMode="auto">
                  <a:xfrm>
                    <a:off x="78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271" name="Oval 178"/>
                  <p:cNvSpPr>
                    <a:spLocks noChangeArrowheads="1"/>
                  </p:cNvSpPr>
                  <p:nvPr/>
                </p:nvSpPr>
                <p:spPr bwMode="auto">
                  <a:xfrm>
                    <a:off x="62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sp>
                <p:nvSpPr>
                  <p:cNvPr id="1272" name="Oval 179"/>
                  <p:cNvSpPr>
                    <a:spLocks noChangeArrowheads="1"/>
                  </p:cNvSpPr>
                  <p:nvPr/>
                </p:nvSpPr>
                <p:spPr bwMode="auto">
                  <a:xfrm>
                    <a:off x="464" y="2072"/>
                    <a:ext cx="160" cy="152"/>
                  </a:xfrm>
                  <a:prstGeom prst="ellipse">
                    <a:avLst/>
                  </a:prstGeom>
                  <a:solidFill>
                    <a:srgbClr val="FF0000"/>
                  </a:solidFill>
                  <a:ln w="9525">
                    <a:solidFill>
                      <a:schemeClr val="tx1"/>
                    </a:solidFill>
                    <a:round/>
                    <a:headEnd/>
                    <a:tailEnd/>
                  </a:ln>
                </p:spPr>
                <p:txBody>
                  <a:bodyPr wrap="none" anchor="ctr"/>
                  <a:lstStyle/>
                  <a:p>
                    <a:endParaRPr lang="en-US"/>
                  </a:p>
                </p:txBody>
              </p:sp>
            </p:grpSp>
            <p:grpSp>
              <p:nvGrpSpPr>
                <p:cNvPr id="1264" name="Group 180"/>
                <p:cNvGrpSpPr>
                  <a:grpSpLocks/>
                </p:cNvGrpSpPr>
                <p:nvPr/>
              </p:nvGrpSpPr>
              <p:grpSpPr bwMode="auto">
                <a:xfrm rot="5400000">
                  <a:off x="4531" y="2314"/>
                  <a:ext cx="276" cy="63"/>
                  <a:chOff x="464" y="2072"/>
                  <a:chExt cx="640" cy="152"/>
                </a:xfrm>
              </p:grpSpPr>
              <p:sp>
                <p:nvSpPr>
                  <p:cNvPr id="1265" name="Oval 181"/>
                  <p:cNvSpPr>
                    <a:spLocks noChangeArrowheads="1"/>
                  </p:cNvSpPr>
                  <p:nvPr/>
                </p:nvSpPr>
                <p:spPr bwMode="auto">
                  <a:xfrm>
                    <a:off x="944" y="2072"/>
                    <a:ext cx="160" cy="152"/>
                  </a:xfrm>
                  <a:prstGeom prst="ellipse">
                    <a:avLst/>
                  </a:prstGeom>
                  <a:solidFill>
                    <a:srgbClr val="FFFFFF"/>
                  </a:solidFill>
                  <a:ln w="9525" cap="rnd">
                    <a:solidFill>
                      <a:schemeClr val="tx1"/>
                    </a:solidFill>
                    <a:prstDash val="sysDot"/>
                    <a:round/>
                    <a:headEnd/>
                    <a:tailEnd/>
                  </a:ln>
                </p:spPr>
                <p:txBody>
                  <a:bodyPr wrap="none" anchor="ctr"/>
                  <a:lstStyle/>
                  <a:p>
                    <a:endParaRPr lang="en-US"/>
                  </a:p>
                </p:txBody>
              </p:sp>
              <p:sp>
                <p:nvSpPr>
                  <p:cNvPr id="1266" name="Oval 182"/>
                  <p:cNvSpPr>
                    <a:spLocks noChangeArrowheads="1"/>
                  </p:cNvSpPr>
                  <p:nvPr/>
                </p:nvSpPr>
                <p:spPr bwMode="auto">
                  <a:xfrm>
                    <a:off x="784" y="2072"/>
                    <a:ext cx="160" cy="152"/>
                  </a:xfrm>
                  <a:prstGeom prst="ellipse">
                    <a:avLst/>
                  </a:prstGeom>
                  <a:solidFill>
                    <a:srgbClr val="EAEAEA"/>
                  </a:solidFill>
                  <a:ln w="9525">
                    <a:solidFill>
                      <a:schemeClr val="tx1"/>
                    </a:solidFill>
                    <a:prstDash val="sysDot"/>
                    <a:round/>
                    <a:headEnd/>
                    <a:tailEnd/>
                  </a:ln>
                </p:spPr>
                <p:txBody>
                  <a:bodyPr wrap="none" anchor="ctr"/>
                  <a:lstStyle/>
                  <a:p>
                    <a:endParaRPr lang="en-US"/>
                  </a:p>
                </p:txBody>
              </p:sp>
              <p:sp>
                <p:nvSpPr>
                  <p:cNvPr id="1267" name="Oval 183"/>
                  <p:cNvSpPr>
                    <a:spLocks noChangeArrowheads="1"/>
                  </p:cNvSpPr>
                  <p:nvPr/>
                </p:nvSpPr>
                <p:spPr bwMode="auto">
                  <a:xfrm>
                    <a:off x="624" y="2072"/>
                    <a:ext cx="160" cy="152"/>
                  </a:xfrm>
                  <a:prstGeom prst="ellipse">
                    <a:avLst/>
                  </a:prstGeom>
                  <a:solidFill>
                    <a:srgbClr val="DDDDDD"/>
                  </a:solidFill>
                  <a:ln w="9525">
                    <a:solidFill>
                      <a:schemeClr val="tx1"/>
                    </a:solidFill>
                    <a:prstDash val="sysDot"/>
                    <a:round/>
                    <a:headEnd/>
                    <a:tailEnd/>
                  </a:ln>
                </p:spPr>
                <p:txBody>
                  <a:bodyPr wrap="none" anchor="ctr"/>
                  <a:lstStyle/>
                  <a:p>
                    <a:endParaRPr lang="en-US"/>
                  </a:p>
                </p:txBody>
              </p:sp>
              <p:sp>
                <p:nvSpPr>
                  <p:cNvPr id="1268" name="Oval 184"/>
                  <p:cNvSpPr>
                    <a:spLocks noChangeArrowheads="1"/>
                  </p:cNvSpPr>
                  <p:nvPr/>
                </p:nvSpPr>
                <p:spPr bwMode="auto">
                  <a:xfrm>
                    <a:off x="464" y="2072"/>
                    <a:ext cx="160" cy="152"/>
                  </a:xfrm>
                  <a:prstGeom prst="ellipse">
                    <a:avLst/>
                  </a:prstGeom>
                  <a:solidFill>
                    <a:srgbClr val="969696"/>
                  </a:solidFill>
                  <a:ln w="9525">
                    <a:solidFill>
                      <a:schemeClr val="tx1"/>
                    </a:solidFill>
                    <a:round/>
                    <a:headEnd/>
                    <a:tailEnd/>
                  </a:ln>
                </p:spPr>
                <p:txBody>
                  <a:bodyPr wrap="none" anchor="ctr"/>
                  <a:lstStyle/>
                  <a:p>
                    <a:endParaRPr lang="en-US"/>
                  </a:p>
                </p:txBody>
              </p:sp>
            </p:grpSp>
          </p:grpSp>
        </p:grpSp>
        <p:grpSp>
          <p:nvGrpSpPr>
            <p:cNvPr id="1218" name="Group 185"/>
            <p:cNvGrpSpPr>
              <a:grpSpLocks/>
            </p:cNvGrpSpPr>
            <p:nvPr/>
          </p:nvGrpSpPr>
          <p:grpSpPr bwMode="auto">
            <a:xfrm>
              <a:off x="4186" y="972"/>
              <a:ext cx="304" cy="1322"/>
              <a:chOff x="219" y="2052"/>
              <a:chExt cx="304" cy="1322"/>
            </a:xfrm>
          </p:grpSpPr>
          <p:grpSp>
            <p:nvGrpSpPr>
              <p:cNvPr id="1219" name="Group 186"/>
              <p:cNvGrpSpPr>
                <a:grpSpLocks/>
              </p:cNvGrpSpPr>
              <p:nvPr/>
            </p:nvGrpSpPr>
            <p:grpSpPr bwMode="auto">
              <a:xfrm>
                <a:off x="357" y="2056"/>
                <a:ext cx="166" cy="135"/>
                <a:chOff x="357" y="3028"/>
                <a:chExt cx="166" cy="135"/>
              </a:xfrm>
            </p:grpSpPr>
            <p:sp>
              <p:nvSpPr>
                <p:cNvPr id="1253" name="Oval 187"/>
                <p:cNvSpPr>
                  <a:spLocks noChangeArrowheads="1"/>
                </p:cNvSpPr>
                <p:nvPr/>
              </p:nvSpPr>
              <p:spPr bwMode="auto">
                <a:xfrm rot="5400000">
                  <a:off x="405" y="3061"/>
                  <a:ext cx="69" cy="64"/>
                </a:xfrm>
                <a:prstGeom prst="ellipse">
                  <a:avLst/>
                </a:prstGeom>
                <a:solidFill>
                  <a:srgbClr val="99CCFF"/>
                </a:solidFill>
                <a:ln w="9525">
                  <a:solidFill>
                    <a:schemeClr val="tx1"/>
                  </a:solidFill>
                  <a:round/>
                  <a:headEnd/>
                  <a:tailEnd/>
                </a:ln>
              </p:spPr>
              <p:txBody>
                <a:bodyPr wrap="none" anchor="ctr"/>
                <a:lstStyle/>
                <a:p>
                  <a:endParaRPr lang="en-US"/>
                </a:p>
              </p:txBody>
            </p:sp>
            <p:sp>
              <p:nvSpPr>
                <p:cNvPr id="1254" name="Text Box 188"/>
                <p:cNvSpPr txBox="1">
                  <a:spLocks noChangeArrowheads="1"/>
                </p:cNvSpPr>
                <p:nvPr/>
              </p:nvSpPr>
              <p:spPr bwMode="auto">
                <a:xfrm>
                  <a:off x="357" y="3028"/>
                  <a:ext cx="166" cy="135"/>
                </a:xfrm>
                <a:prstGeom prst="rect">
                  <a:avLst/>
                </a:prstGeom>
                <a:noFill/>
                <a:ln w="9525">
                  <a:noFill/>
                  <a:miter lim="800000"/>
                  <a:headEnd/>
                  <a:tailEnd/>
                </a:ln>
              </p:spPr>
              <p:txBody>
                <a:bodyPr wrap="none">
                  <a:spAutoFit/>
                </a:bodyPr>
                <a:lstStyle/>
                <a:p>
                  <a:pPr eaLnBrk="0" hangingPunct="0"/>
                  <a:r>
                    <a:rPr lang="en-GB" sz="800" b="1">
                      <a:solidFill>
                        <a:schemeClr val="tx2"/>
                      </a:solidFill>
                    </a:rPr>
                    <a:t>G</a:t>
                  </a:r>
                </a:p>
              </p:txBody>
            </p:sp>
          </p:grpSp>
          <p:grpSp>
            <p:nvGrpSpPr>
              <p:cNvPr id="1220" name="Group 189"/>
              <p:cNvGrpSpPr>
                <a:grpSpLocks/>
              </p:cNvGrpSpPr>
              <p:nvPr/>
            </p:nvGrpSpPr>
            <p:grpSpPr bwMode="auto">
              <a:xfrm>
                <a:off x="278" y="2375"/>
                <a:ext cx="155" cy="135"/>
                <a:chOff x="230" y="2883"/>
                <a:chExt cx="155" cy="135"/>
              </a:xfrm>
            </p:grpSpPr>
            <p:sp>
              <p:nvSpPr>
                <p:cNvPr id="1251" name="Oval 190"/>
                <p:cNvSpPr>
                  <a:spLocks noChangeArrowheads="1"/>
                </p:cNvSpPr>
                <p:nvPr/>
              </p:nvSpPr>
              <p:spPr bwMode="auto">
                <a:xfrm rot="5400000">
                  <a:off x="274" y="2912"/>
                  <a:ext cx="69" cy="64"/>
                </a:xfrm>
                <a:prstGeom prst="ellipse">
                  <a:avLst/>
                </a:prstGeom>
                <a:solidFill>
                  <a:srgbClr val="66FF99"/>
                </a:solidFill>
                <a:ln w="9525">
                  <a:solidFill>
                    <a:schemeClr val="tx1"/>
                  </a:solidFill>
                  <a:round/>
                  <a:headEnd/>
                  <a:tailEnd/>
                </a:ln>
              </p:spPr>
              <p:txBody>
                <a:bodyPr wrap="none" anchor="ctr"/>
                <a:lstStyle/>
                <a:p>
                  <a:endParaRPr lang="en-US"/>
                </a:p>
              </p:txBody>
            </p:sp>
            <p:sp>
              <p:nvSpPr>
                <p:cNvPr id="1252" name="Text Box 191"/>
                <p:cNvSpPr txBox="1">
                  <a:spLocks noChangeArrowheads="1"/>
                </p:cNvSpPr>
                <p:nvPr/>
              </p:nvSpPr>
              <p:spPr bwMode="auto">
                <a:xfrm>
                  <a:off x="230" y="2883"/>
                  <a:ext cx="155" cy="135"/>
                </a:xfrm>
                <a:prstGeom prst="rect">
                  <a:avLst/>
                </a:prstGeom>
                <a:noFill/>
                <a:ln w="9525">
                  <a:noFill/>
                  <a:miter lim="800000"/>
                  <a:headEnd/>
                  <a:tailEnd/>
                </a:ln>
              </p:spPr>
              <p:txBody>
                <a:bodyPr wrap="none">
                  <a:spAutoFit/>
                </a:bodyPr>
                <a:lstStyle/>
                <a:p>
                  <a:pPr eaLnBrk="0" hangingPunct="0"/>
                  <a:r>
                    <a:rPr lang="en-GB" sz="800" b="1">
                      <a:solidFill>
                        <a:schemeClr val="tx2"/>
                      </a:solidFill>
                    </a:rPr>
                    <a:t>T</a:t>
                  </a:r>
                </a:p>
              </p:txBody>
            </p:sp>
          </p:grpSp>
          <p:grpSp>
            <p:nvGrpSpPr>
              <p:cNvPr id="1221" name="Group 192"/>
              <p:cNvGrpSpPr>
                <a:grpSpLocks/>
              </p:cNvGrpSpPr>
              <p:nvPr/>
            </p:nvGrpSpPr>
            <p:grpSpPr bwMode="auto">
              <a:xfrm>
                <a:off x="224" y="2185"/>
                <a:ext cx="162" cy="135"/>
                <a:chOff x="224" y="2185"/>
                <a:chExt cx="162" cy="135"/>
              </a:xfrm>
            </p:grpSpPr>
            <p:sp>
              <p:nvSpPr>
                <p:cNvPr id="1249" name="Oval 193"/>
                <p:cNvSpPr>
                  <a:spLocks noChangeArrowheads="1"/>
                </p:cNvSpPr>
                <p:nvPr/>
              </p:nvSpPr>
              <p:spPr bwMode="auto">
                <a:xfrm rot="5400000">
                  <a:off x="271" y="2223"/>
                  <a:ext cx="69" cy="64"/>
                </a:xfrm>
                <a:prstGeom prst="ellipse">
                  <a:avLst/>
                </a:prstGeom>
                <a:solidFill>
                  <a:srgbClr val="FF7C80"/>
                </a:solidFill>
                <a:ln w="9525">
                  <a:solidFill>
                    <a:schemeClr val="tx1"/>
                  </a:solidFill>
                  <a:round/>
                  <a:headEnd/>
                  <a:tailEnd/>
                </a:ln>
              </p:spPr>
              <p:txBody>
                <a:bodyPr wrap="none" anchor="ctr"/>
                <a:lstStyle/>
                <a:p>
                  <a:endParaRPr lang="en-US"/>
                </a:p>
              </p:txBody>
            </p:sp>
            <p:sp>
              <p:nvSpPr>
                <p:cNvPr id="1250" name="Text Box 194"/>
                <p:cNvSpPr txBox="1">
                  <a:spLocks noChangeArrowheads="1"/>
                </p:cNvSpPr>
                <p:nvPr/>
              </p:nvSpPr>
              <p:spPr bwMode="auto">
                <a:xfrm>
                  <a:off x="224" y="2185"/>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C</a:t>
                  </a:r>
                </a:p>
              </p:txBody>
            </p:sp>
          </p:grpSp>
          <p:grpSp>
            <p:nvGrpSpPr>
              <p:cNvPr id="1222" name="Group 195"/>
              <p:cNvGrpSpPr>
                <a:grpSpLocks/>
              </p:cNvGrpSpPr>
              <p:nvPr/>
            </p:nvGrpSpPr>
            <p:grpSpPr bwMode="auto">
              <a:xfrm>
                <a:off x="229" y="2052"/>
                <a:ext cx="162" cy="135"/>
                <a:chOff x="349" y="2800"/>
                <a:chExt cx="162" cy="135"/>
              </a:xfrm>
            </p:grpSpPr>
            <p:sp>
              <p:nvSpPr>
                <p:cNvPr id="1247" name="Oval 196"/>
                <p:cNvSpPr>
                  <a:spLocks noChangeArrowheads="1"/>
                </p:cNvSpPr>
                <p:nvPr/>
              </p:nvSpPr>
              <p:spPr bwMode="auto">
                <a:xfrm rot="5400000">
                  <a:off x="395" y="2835"/>
                  <a:ext cx="69" cy="63"/>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248" name="Text Box 197"/>
                <p:cNvSpPr txBox="1">
                  <a:spLocks noChangeArrowheads="1"/>
                </p:cNvSpPr>
                <p:nvPr/>
              </p:nvSpPr>
              <p:spPr bwMode="auto">
                <a:xfrm>
                  <a:off x="349" y="2800"/>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A</a:t>
                  </a:r>
                </a:p>
              </p:txBody>
            </p:sp>
          </p:grpSp>
          <p:grpSp>
            <p:nvGrpSpPr>
              <p:cNvPr id="1223" name="Group 198"/>
              <p:cNvGrpSpPr>
                <a:grpSpLocks/>
              </p:cNvGrpSpPr>
              <p:nvPr/>
            </p:nvGrpSpPr>
            <p:grpSpPr bwMode="auto">
              <a:xfrm>
                <a:off x="357" y="3028"/>
                <a:ext cx="166" cy="135"/>
                <a:chOff x="357" y="3028"/>
                <a:chExt cx="166" cy="135"/>
              </a:xfrm>
            </p:grpSpPr>
            <p:sp>
              <p:nvSpPr>
                <p:cNvPr id="1245" name="Oval 199"/>
                <p:cNvSpPr>
                  <a:spLocks noChangeArrowheads="1"/>
                </p:cNvSpPr>
                <p:nvPr/>
              </p:nvSpPr>
              <p:spPr bwMode="auto">
                <a:xfrm rot="5400000">
                  <a:off x="405" y="3061"/>
                  <a:ext cx="69" cy="64"/>
                </a:xfrm>
                <a:prstGeom prst="ellipse">
                  <a:avLst/>
                </a:prstGeom>
                <a:solidFill>
                  <a:srgbClr val="99CCFF"/>
                </a:solidFill>
                <a:ln w="9525">
                  <a:solidFill>
                    <a:schemeClr val="tx1"/>
                  </a:solidFill>
                  <a:round/>
                  <a:headEnd/>
                  <a:tailEnd/>
                </a:ln>
              </p:spPr>
              <p:txBody>
                <a:bodyPr wrap="none" anchor="ctr"/>
                <a:lstStyle/>
                <a:p>
                  <a:endParaRPr lang="en-US"/>
                </a:p>
              </p:txBody>
            </p:sp>
            <p:sp>
              <p:nvSpPr>
                <p:cNvPr id="1246" name="Text Box 200"/>
                <p:cNvSpPr txBox="1">
                  <a:spLocks noChangeArrowheads="1"/>
                </p:cNvSpPr>
                <p:nvPr/>
              </p:nvSpPr>
              <p:spPr bwMode="auto">
                <a:xfrm>
                  <a:off x="357" y="3028"/>
                  <a:ext cx="166" cy="135"/>
                </a:xfrm>
                <a:prstGeom prst="rect">
                  <a:avLst/>
                </a:prstGeom>
                <a:noFill/>
                <a:ln w="9525">
                  <a:noFill/>
                  <a:miter lim="800000"/>
                  <a:headEnd/>
                  <a:tailEnd/>
                </a:ln>
              </p:spPr>
              <p:txBody>
                <a:bodyPr wrap="none">
                  <a:spAutoFit/>
                </a:bodyPr>
                <a:lstStyle/>
                <a:p>
                  <a:pPr eaLnBrk="0" hangingPunct="0"/>
                  <a:r>
                    <a:rPr lang="en-GB" sz="800" b="1">
                      <a:solidFill>
                        <a:schemeClr val="tx2"/>
                      </a:solidFill>
                    </a:rPr>
                    <a:t>G</a:t>
                  </a:r>
                </a:p>
              </p:txBody>
            </p:sp>
          </p:grpSp>
          <p:grpSp>
            <p:nvGrpSpPr>
              <p:cNvPr id="1224" name="Group 201"/>
              <p:cNvGrpSpPr>
                <a:grpSpLocks/>
              </p:cNvGrpSpPr>
              <p:nvPr/>
            </p:nvGrpSpPr>
            <p:grpSpPr bwMode="auto">
              <a:xfrm>
                <a:off x="230" y="2883"/>
                <a:ext cx="155" cy="135"/>
                <a:chOff x="230" y="2883"/>
                <a:chExt cx="155" cy="135"/>
              </a:xfrm>
            </p:grpSpPr>
            <p:sp>
              <p:nvSpPr>
                <p:cNvPr id="1243" name="Oval 202"/>
                <p:cNvSpPr>
                  <a:spLocks noChangeArrowheads="1"/>
                </p:cNvSpPr>
                <p:nvPr/>
              </p:nvSpPr>
              <p:spPr bwMode="auto">
                <a:xfrm rot="5400000">
                  <a:off x="274" y="2912"/>
                  <a:ext cx="69" cy="64"/>
                </a:xfrm>
                <a:prstGeom prst="ellipse">
                  <a:avLst/>
                </a:prstGeom>
                <a:solidFill>
                  <a:srgbClr val="66FF99"/>
                </a:solidFill>
                <a:ln w="9525">
                  <a:solidFill>
                    <a:schemeClr val="tx1"/>
                  </a:solidFill>
                  <a:round/>
                  <a:headEnd/>
                  <a:tailEnd/>
                </a:ln>
              </p:spPr>
              <p:txBody>
                <a:bodyPr wrap="none" anchor="ctr"/>
                <a:lstStyle/>
                <a:p>
                  <a:endParaRPr lang="en-US"/>
                </a:p>
              </p:txBody>
            </p:sp>
            <p:sp>
              <p:nvSpPr>
                <p:cNvPr id="1244" name="Text Box 203"/>
                <p:cNvSpPr txBox="1">
                  <a:spLocks noChangeArrowheads="1"/>
                </p:cNvSpPr>
                <p:nvPr/>
              </p:nvSpPr>
              <p:spPr bwMode="auto">
                <a:xfrm>
                  <a:off x="230" y="2883"/>
                  <a:ext cx="155" cy="135"/>
                </a:xfrm>
                <a:prstGeom prst="rect">
                  <a:avLst/>
                </a:prstGeom>
                <a:noFill/>
                <a:ln w="9525">
                  <a:noFill/>
                  <a:miter lim="800000"/>
                  <a:headEnd/>
                  <a:tailEnd/>
                </a:ln>
              </p:spPr>
              <p:txBody>
                <a:bodyPr wrap="none">
                  <a:spAutoFit/>
                </a:bodyPr>
                <a:lstStyle/>
                <a:p>
                  <a:pPr eaLnBrk="0" hangingPunct="0"/>
                  <a:r>
                    <a:rPr lang="en-GB" sz="800" b="1">
                      <a:solidFill>
                        <a:schemeClr val="tx2"/>
                      </a:solidFill>
                    </a:rPr>
                    <a:t>T</a:t>
                  </a:r>
                </a:p>
              </p:txBody>
            </p:sp>
          </p:grpSp>
          <p:grpSp>
            <p:nvGrpSpPr>
              <p:cNvPr id="1225" name="Group 204"/>
              <p:cNvGrpSpPr>
                <a:grpSpLocks/>
              </p:cNvGrpSpPr>
              <p:nvPr/>
            </p:nvGrpSpPr>
            <p:grpSpPr bwMode="auto">
              <a:xfrm>
                <a:off x="219" y="3037"/>
                <a:ext cx="162" cy="135"/>
                <a:chOff x="219" y="3037"/>
                <a:chExt cx="162" cy="135"/>
              </a:xfrm>
            </p:grpSpPr>
            <p:sp>
              <p:nvSpPr>
                <p:cNvPr id="1241" name="Oval 205"/>
                <p:cNvSpPr>
                  <a:spLocks noChangeArrowheads="1"/>
                </p:cNvSpPr>
                <p:nvPr/>
              </p:nvSpPr>
              <p:spPr bwMode="auto">
                <a:xfrm rot="5400000">
                  <a:off x="263" y="3075"/>
                  <a:ext cx="69" cy="64"/>
                </a:xfrm>
                <a:prstGeom prst="ellipse">
                  <a:avLst/>
                </a:prstGeom>
                <a:solidFill>
                  <a:srgbClr val="FF7C80"/>
                </a:solidFill>
                <a:ln w="9525">
                  <a:solidFill>
                    <a:schemeClr val="tx1"/>
                  </a:solidFill>
                  <a:round/>
                  <a:headEnd/>
                  <a:tailEnd/>
                </a:ln>
              </p:spPr>
              <p:txBody>
                <a:bodyPr wrap="none" anchor="ctr"/>
                <a:lstStyle/>
                <a:p>
                  <a:endParaRPr lang="en-US"/>
                </a:p>
              </p:txBody>
            </p:sp>
            <p:sp>
              <p:nvSpPr>
                <p:cNvPr id="1242" name="Text Box 206"/>
                <p:cNvSpPr txBox="1">
                  <a:spLocks noChangeArrowheads="1"/>
                </p:cNvSpPr>
                <p:nvPr/>
              </p:nvSpPr>
              <p:spPr bwMode="auto">
                <a:xfrm>
                  <a:off x="219" y="3037"/>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C</a:t>
                  </a:r>
                </a:p>
              </p:txBody>
            </p:sp>
          </p:grpSp>
          <p:grpSp>
            <p:nvGrpSpPr>
              <p:cNvPr id="1226" name="Group 207"/>
              <p:cNvGrpSpPr>
                <a:grpSpLocks/>
              </p:cNvGrpSpPr>
              <p:nvPr/>
            </p:nvGrpSpPr>
            <p:grpSpPr bwMode="auto">
              <a:xfrm>
                <a:off x="349" y="2800"/>
                <a:ext cx="162" cy="135"/>
                <a:chOff x="349" y="2800"/>
                <a:chExt cx="162" cy="135"/>
              </a:xfrm>
            </p:grpSpPr>
            <p:sp>
              <p:nvSpPr>
                <p:cNvPr id="1239" name="Oval 208"/>
                <p:cNvSpPr>
                  <a:spLocks noChangeArrowheads="1"/>
                </p:cNvSpPr>
                <p:nvPr/>
              </p:nvSpPr>
              <p:spPr bwMode="auto">
                <a:xfrm rot="5400000">
                  <a:off x="395" y="2835"/>
                  <a:ext cx="69" cy="63"/>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240" name="Text Box 209"/>
                <p:cNvSpPr txBox="1">
                  <a:spLocks noChangeArrowheads="1"/>
                </p:cNvSpPr>
                <p:nvPr/>
              </p:nvSpPr>
              <p:spPr bwMode="auto">
                <a:xfrm>
                  <a:off x="349" y="2800"/>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A</a:t>
                  </a:r>
                </a:p>
              </p:txBody>
            </p:sp>
          </p:grpSp>
          <p:grpSp>
            <p:nvGrpSpPr>
              <p:cNvPr id="1227" name="Group 210"/>
              <p:cNvGrpSpPr>
                <a:grpSpLocks/>
              </p:cNvGrpSpPr>
              <p:nvPr/>
            </p:nvGrpSpPr>
            <p:grpSpPr bwMode="auto">
              <a:xfrm>
                <a:off x="261" y="2632"/>
                <a:ext cx="166" cy="135"/>
                <a:chOff x="357" y="3028"/>
                <a:chExt cx="166" cy="135"/>
              </a:xfrm>
            </p:grpSpPr>
            <p:sp>
              <p:nvSpPr>
                <p:cNvPr id="1237" name="Oval 211"/>
                <p:cNvSpPr>
                  <a:spLocks noChangeArrowheads="1"/>
                </p:cNvSpPr>
                <p:nvPr/>
              </p:nvSpPr>
              <p:spPr bwMode="auto">
                <a:xfrm rot="5400000">
                  <a:off x="405" y="3061"/>
                  <a:ext cx="69" cy="64"/>
                </a:xfrm>
                <a:prstGeom prst="ellipse">
                  <a:avLst/>
                </a:prstGeom>
                <a:solidFill>
                  <a:srgbClr val="99CCFF"/>
                </a:solidFill>
                <a:ln w="9525">
                  <a:solidFill>
                    <a:schemeClr val="tx1"/>
                  </a:solidFill>
                  <a:round/>
                  <a:headEnd/>
                  <a:tailEnd/>
                </a:ln>
              </p:spPr>
              <p:txBody>
                <a:bodyPr wrap="none" anchor="ctr"/>
                <a:lstStyle/>
                <a:p>
                  <a:endParaRPr lang="en-US"/>
                </a:p>
              </p:txBody>
            </p:sp>
            <p:sp>
              <p:nvSpPr>
                <p:cNvPr id="1238" name="Text Box 212"/>
                <p:cNvSpPr txBox="1">
                  <a:spLocks noChangeArrowheads="1"/>
                </p:cNvSpPr>
                <p:nvPr/>
              </p:nvSpPr>
              <p:spPr bwMode="auto">
                <a:xfrm>
                  <a:off x="357" y="3028"/>
                  <a:ext cx="166" cy="135"/>
                </a:xfrm>
                <a:prstGeom prst="rect">
                  <a:avLst/>
                </a:prstGeom>
                <a:noFill/>
                <a:ln w="9525">
                  <a:noFill/>
                  <a:miter lim="800000"/>
                  <a:headEnd/>
                  <a:tailEnd/>
                </a:ln>
              </p:spPr>
              <p:txBody>
                <a:bodyPr wrap="none">
                  <a:spAutoFit/>
                </a:bodyPr>
                <a:lstStyle/>
                <a:p>
                  <a:pPr eaLnBrk="0" hangingPunct="0"/>
                  <a:r>
                    <a:rPr lang="en-GB" sz="800" b="1">
                      <a:solidFill>
                        <a:schemeClr val="tx2"/>
                      </a:solidFill>
                    </a:rPr>
                    <a:t>G</a:t>
                  </a:r>
                </a:p>
              </p:txBody>
            </p:sp>
          </p:grpSp>
          <p:grpSp>
            <p:nvGrpSpPr>
              <p:cNvPr id="1228" name="Group 213"/>
              <p:cNvGrpSpPr>
                <a:grpSpLocks/>
              </p:cNvGrpSpPr>
              <p:nvPr/>
            </p:nvGrpSpPr>
            <p:grpSpPr bwMode="auto">
              <a:xfrm>
                <a:off x="310" y="3239"/>
                <a:ext cx="155" cy="135"/>
                <a:chOff x="230" y="2883"/>
                <a:chExt cx="155" cy="135"/>
              </a:xfrm>
            </p:grpSpPr>
            <p:sp>
              <p:nvSpPr>
                <p:cNvPr id="1235" name="Oval 214"/>
                <p:cNvSpPr>
                  <a:spLocks noChangeArrowheads="1"/>
                </p:cNvSpPr>
                <p:nvPr/>
              </p:nvSpPr>
              <p:spPr bwMode="auto">
                <a:xfrm rot="5400000">
                  <a:off x="274" y="2912"/>
                  <a:ext cx="69" cy="64"/>
                </a:xfrm>
                <a:prstGeom prst="ellipse">
                  <a:avLst/>
                </a:prstGeom>
                <a:solidFill>
                  <a:srgbClr val="66FF99"/>
                </a:solidFill>
                <a:ln w="9525">
                  <a:solidFill>
                    <a:schemeClr val="tx1"/>
                  </a:solidFill>
                  <a:round/>
                  <a:headEnd/>
                  <a:tailEnd/>
                </a:ln>
              </p:spPr>
              <p:txBody>
                <a:bodyPr wrap="none" anchor="ctr"/>
                <a:lstStyle/>
                <a:p>
                  <a:endParaRPr lang="en-US"/>
                </a:p>
              </p:txBody>
            </p:sp>
            <p:sp>
              <p:nvSpPr>
                <p:cNvPr id="1236" name="Text Box 215"/>
                <p:cNvSpPr txBox="1">
                  <a:spLocks noChangeArrowheads="1"/>
                </p:cNvSpPr>
                <p:nvPr/>
              </p:nvSpPr>
              <p:spPr bwMode="auto">
                <a:xfrm>
                  <a:off x="230" y="2883"/>
                  <a:ext cx="155" cy="135"/>
                </a:xfrm>
                <a:prstGeom prst="rect">
                  <a:avLst/>
                </a:prstGeom>
                <a:noFill/>
                <a:ln w="9525">
                  <a:noFill/>
                  <a:miter lim="800000"/>
                  <a:headEnd/>
                  <a:tailEnd/>
                </a:ln>
              </p:spPr>
              <p:txBody>
                <a:bodyPr wrap="none">
                  <a:spAutoFit/>
                </a:bodyPr>
                <a:lstStyle/>
                <a:p>
                  <a:pPr eaLnBrk="0" hangingPunct="0"/>
                  <a:r>
                    <a:rPr lang="en-GB" sz="800" b="1">
                      <a:solidFill>
                        <a:schemeClr val="tx2"/>
                      </a:solidFill>
                    </a:rPr>
                    <a:t>T</a:t>
                  </a:r>
                </a:p>
              </p:txBody>
            </p:sp>
          </p:grpSp>
          <p:grpSp>
            <p:nvGrpSpPr>
              <p:cNvPr id="1229" name="Group 216"/>
              <p:cNvGrpSpPr>
                <a:grpSpLocks/>
              </p:cNvGrpSpPr>
              <p:nvPr/>
            </p:nvGrpSpPr>
            <p:grpSpPr bwMode="auto">
              <a:xfrm>
                <a:off x="323" y="2497"/>
                <a:ext cx="162" cy="135"/>
                <a:chOff x="323" y="2497"/>
                <a:chExt cx="162" cy="135"/>
              </a:xfrm>
            </p:grpSpPr>
            <p:sp>
              <p:nvSpPr>
                <p:cNvPr id="1233" name="Oval 217"/>
                <p:cNvSpPr>
                  <a:spLocks noChangeArrowheads="1"/>
                </p:cNvSpPr>
                <p:nvPr/>
              </p:nvSpPr>
              <p:spPr bwMode="auto">
                <a:xfrm rot="5400000">
                  <a:off x="367" y="2535"/>
                  <a:ext cx="69" cy="64"/>
                </a:xfrm>
                <a:prstGeom prst="ellipse">
                  <a:avLst/>
                </a:prstGeom>
                <a:solidFill>
                  <a:srgbClr val="FF7C80"/>
                </a:solidFill>
                <a:ln w="9525">
                  <a:solidFill>
                    <a:schemeClr val="tx1"/>
                  </a:solidFill>
                  <a:round/>
                  <a:headEnd/>
                  <a:tailEnd/>
                </a:ln>
              </p:spPr>
              <p:txBody>
                <a:bodyPr wrap="none" anchor="ctr"/>
                <a:lstStyle/>
                <a:p>
                  <a:endParaRPr lang="en-US"/>
                </a:p>
              </p:txBody>
            </p:sp>
            <p:sp>
              <p:nvSpPr>
                <p:cNvPr id="1234" name="Text Box 218"/>
                <p:cNvSpPr txBox="1">
                  <a:spLocks noChangeArrowheads="1"/>
                </p:cNvSpPr>
                <p:nvPr/>
              </p:nvSpPr>
              <p:spPr bwMode="auto">
                <a:xfrm>
                  <a:off x="323" y="2497"/>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C</a:t>
                  </a:r>
                </a:p>
              </p:txBody>
            </p:sp>
          </p:grpSp>
          <p:grpSp>
            <p:nvGrpSpPr>
              <p:cNvPr id="1230" name="Group 219"/>
              <p:cNvGrpSpPr>
                <a:grpSpLocks/>
              </p:cNvGrpSpPr>
              <p:nvPr/>
            </p:nvGrpSpPr>
            <p:grpSpPr bwMode="auto">
              <a:xfrm>
                <a:off x="349" y="2244"/>
                <a:ext cx="162" cy="135"/>
                <a:chOff x="349" y="2800"/>
                <a:chExt cx="162" cy="135"/>
              </a:xfrm>
            </p:grpSpPr>
            <p:sp>
              <p:nvSpPr>
                <p:cNvPr id="1231" name="Oval 220"/>
                <p:cNvSpPr>
                  <a:spLocks noChangeArrowheads="1"/>
                </p:cNvSpPr>
                <p:nvPr/>
              </p:nvSpPr>
              <p:spPr bwMode="auto">
                <a:xfrm rot="5400000">
                  <a:off x="395" y="2835"/>
                  <a:ext cx="69" cy="63"/>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232" name="Text Box 221"/>
                <p:cNvSpPr txBox="1">
                  <a:spLocks noChangeArrowheads="1"/>
                </p:cNvSpPr>
                <p:nvPr/>
              </p:nvSpPr>
              <p:spPr bwMode="auto">
                <a:xfrm>
                  <a:off x="349" y="2800"/>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A</a:t>
                  </a:r>
                </a:p>
              </p:txBody>
            </p:sp>
          </p:grpSp>
        </p:grpSp>
      </p:grpSp>
      <p:grpSp>
        <p:nvGrpSpPr>
          <p:cNvPr id="68672" name="Group 222"/>
          <p:cNvGrpSpPr>
            <a:grpSpLocks/>
          </p:cNvGrpSpPr>
          <p:nvPr/>
        </p:nvGrpSpPr>
        <p:grpSpPr bwMode="auto">
          <a:xfrm>
            <a:off x="7861336" y="1917700"/>
            <a:ext cx="296862" cy="2084388"/>
            <a:chOff x="-402" y="1835"/>
            <a:chExt cx="187" cy="1313"/>
          </a:xfrm>
        </p:grpSpPr>
        <p:sp>
          <p:nvSpPr>
            <p:cNvPr id="1176" name="Oval 223"/>
            <p:cNvSpPr>
              <a:spLocks noChangeArrowheads="1"/>
            </p:cNvSpPr>
            <p:nvPr/>
          </p:nvSpPr>
          <p:spPr bwMode="auto">
            <a:xfrm rot="5400000">
              <a:off x="-355" y="2080"/>
              <a:ext cx="69" cy="64"/>
            </a:xfrm>
            <a:prstGeom prst="ellipse">
              <a:avLst/>
            </a:prstGeom>
            <a:solidFill>
              <a:srgbClr val="FF7C80"/>
            </a:solidFill>
            <a:ln w="9525">
              <a:solidFill>
                <a:schemeClr val="tx1"/>
              </a:solidFill>
              <a:round/>
              <a:headEnd/>
              <a:tailEnd/>
            </a:ln>
          </p:spPr>
          <p:txBody>
            <a:bodyPr wrap="none" anchor="ctr"/>
            <a:lstStyle/>
            <a:p>
              <a:endParaRPr lang="en-US"/>
            </a:p>
          </p:txBody>
        </p:sp>
        <p:sp>
          <p:nvSpPr>
            <p:cNvPr id="1177" name="Text Box 224"/>
            <p:cNvSpPr txBox="1">
              <a:spLocks noChangeArrowheads="1"/>
            </p:cNvSpPr>
            <p:nvPr/>
          </p:nvSpPr>
          <p:spPr bwMode="auto">
            <a:xfrm>
              <a:off x="-400" y="2044"/>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C</a:t>
              </a:r>
            </a:p>
          </p:txBody>
        </p:sp>
        <p:sp>
          <p:nvSpPr>
            <p:cNvPr id="1178" name="Oval 225"/>
            <p:cNvSpPr>
              <a:spLocks noChangeArrowheads="1"/>
            </p:cNvSpPr>
            <p:nvPr/>
          </p:nvSpPr>
          <p:spPr bwMode="auto">
            <a:xfrm rot="5400000">
              <a:off x="-356" y="2356"/>
              <a:ext cx="69" cy="6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179" name="Text Box 226"/>
            <p:cNvSpPr txBox="1">
              <a:spLocks noChangeArrowheads="1"/>
            </p:cNvSpPr>
            <p:nvPr/>
          </p:nvSpPr>
          <p:spPr bwMode="auto">
            <a:xfrm>
              <a:off x="-400" y="2317"/>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A</a:t>
              </a:r>
            </a:p>
          </p:txBody>
        </p:sp>
        <p:sp>
          <p:nvSpPr>
            <p:cNvPr id="1180" name="Oval 227"/>
            <p:cNvSpPr>
              <a:spLocks noChangeArrowheads="1"/>
            </p:cNvSpPr>
            <p:nvPr/>
          </p:nvSpPr>
          <p:spPr bwMode="auto">
            <a:xfrm rot="5400000">
              <a:off x="-355" y="2150"/>
              <a:ext cx="69" cy="64"/>
            </a:xfrm>
            <a:prstGeom prst="ellipse">
              <a:avLst/>
            </a:prstGeom>
            <a:solidFill>
              <a:srgbClr val="99CCFF"/>
            </a:solidFill>
            <a:ln w="9525">
              <a:solidFill>
                <a:schemeClr val="tx1"/>
              </a:solidFill>
              <a:round/>
              <a:headEnd/>
              <a:tailEnd/>
            </a:ln>
          </p:spPr>
          <p:txBody>
            <a:bodyPr wrap="none" anchor="ctr"/>
            <a:lstStyle/>
            <a:p>
              <a:endParaRPr lang="en-US"/>
            </a:p>
          </p:txBody>
        </p:sp>
        <p:sp>
          <p:nvSpPr>
            <p:cNvPr id="1181" name="Text Box 228"/>
            <p:cNvSpPr txBox="1">
              <a:spLocks noChangeArrowheads="1"/>
            </p:cNvSpPr>
            <p:nvPr/>
          </p:nvSpPr>
          <p:spPr bwMode="auto">
            <a:xfrm>
              <a:off x="-401" y="2113"/>
              <a:ext cx="166" cy="135"/>
            </a:xfrm>
            <a:prstGeom prst="rect">
              <a:avLst/>
            </a:prstGeom>
            <a:noFill/>
            <a:ln w="9525">
              <a:noFill/>
              <a:miter lim="800000"/>
              <a:headEnd/>
              <a:tailEnd/>
            </a:ln>
          </p:spPr>
          <p:txBody>
            <a:bodyPr wrap="none">
              <a:spAutoFit/>
            </a:bodyPr>
            <a:lstStyle/>
            <a:p>
              <a:pPr eaLnBrk="0" hangingPunct="0"/>
              <a:r>
                <a:rPr lang="en-GB" sz="800" b="1">
                  <a:solidFill>
                    <a:schemeClr val="tx2"/>
                  </a:solidFill>
                </a:rPr>
                <a:t>G</a:t>
              </a:r>
            </a:p>
          </p:txBody>
        </p:sp>
        <p:sp>
          <p:nvSpPr>
            <p:cNvPr id="1182" name="Oval 229"/>
            <p:cNvSpPr>
              <a:spLocks noChangeArrowheads="1"/>
            </p:cNvSpPr>
            <p:nvPr/>
          </p:nvSpPr>
          <p:spPr bwMode="auto">
            <a:xfrm rot="5400000">
              <a:off x="-356" y="1943"/>
              <a:ext cx="69" cy="64"/>
            </a:xfrm>
            <a:prstGeom prst="ellipse">
              <a:avLst/>
            </a:prstGeom>
            <a:solidFill>
              <a:srgbClr val="66FF99"/>
            </a:solidFill>
            <a:ln w="9525">
              <a:solidFill>
                <a:schemeClr val="tx1"/>
              </a:solidFill>
              <a:round/>
              <a:headEnd/>
              <a:tailEnd/>
            </a:ln>
          </p:spPr>
          <p:txBody>
            <a:bodyPr wrap="none" anchor="ctr"/>
            <a:lstStyle/>
            <a:p>
              <a:endParaRPr lang="en-US"/>
            </a:p>
          </p:txBody>
        </p:sp>
        <p:sp>
          <p:nvSpPr>
            <p:cNvPr id="1183" name="Text Box 230"/>
            <p:cNvSpPr txBox="1">
              <a:spLocks noChangeArrowheads="1"/>
            </p:cNvSpPr>
            <p:nvPr/>
          </p:nvSpPr>
          <p:spPr bwMode="auto">
            <a:xfrm>
              <a:off x="-400" y="1910"/>
              <a:ext cx="155" cy="135"/>
            </a:xfrm>
            <a:prstGeom prst="rect">
              <a:avLst/>
            </a:prstGeom>
            <a:noFill/>
            <a:ln w="9525">
              <a:noFill/>
              <a:miter lim="800000"/>
              <a:headEnd/>
              <a:tailEnd/>
            </a:ln>
          </p:spPr>
          <p:txBody>
            <a:bodyPr wrap="none">
              <a:spAutoFit/>
            </a:bodyPr>
            <a:lstStyle/>
            <a:p>
              <a:pPr eaLnBrk="0" hangingPunct="0"/>
              <a:r>
                <a:rPr lang="en-GB" sz="800" b="1">
                  <a:solidFill>
                    <a:schemeClr val="tx2"/>
                  </a:solidFill>
                </a:rPr>
                <a:t>T</a:t>
              </a:r>
            </a:p>
          </p:txBody>
        </p:sp>
        <p:sp>
          <p:nvSpPr>
            <p:cNvPr id="1184" name="Oval 231"/>
            <p:cNvSpPr>
              <a:spLocks noChangeArrowheads="1"/>
            </p:cNvSpPr>
            <p:nvPr/>
          </p:nvSpPr>
          <p:spPr bwMode="auto">
            <a:xfrm rot="5400000">
              <a:off x="-355" y="1871"/>
              <a:ext cx="69" cy="64"/>
            </a:xfrm>
            <a:prstGeom prst="ellipse">
              <a:avLst/>
            </a:prstGeom>
            <a:solidFill>
              <a:srgbClr val="FF7C80"/>
            </a:solidFill>
            <a:ln w="9525">
              <a:solidFill>
                <a:schemeClr val="tx1"/>
              </a:solidFill>
              <a:round/>
              <a:headEnd/>
              <a:tailEnd/>
            </a:ln>
          </p:spPr>
          <p:txBody>
            <a:bodyPr wrap="none" anchor="ctr"/>
            <a:lstStyle/>
            <a:p>
              <a:endParaRPr lang="en-US"/>
            </a:p>
          </p:txBody>
        </p:sp>
        <p:sp>
          <p:nvSpPr>
            <p:cNvPr id="1185" name="Text Box 232"/>
            <p:cNvSpPr txBox="1">
              <a:spLocks noChangeArrowheads="1"/>
            </p:cNvSpPr>
            <p:nvPr/>
          </p:nvSpPr>
          <p:spPr bwMode="auto">
            <a:xfrm>
              <a:off x="-400" y="1835"/>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C</a:t>
              </a:r>
            </a:p>
          </p:txBody>
        </p:sp>
        <p:sp>
          <p:nvSpPr>
            <p:cNvPr id="1186" name="Oval 233"/>
            <p:cNvSpPr>
              <a:spLocks noChangeArrowheads="1"/>
            </p:cNvSpPr>
            <p:nvPr/>
          </p:nvSpPr>
          <p:spPr bwMode="auto">
            <a:xfrm rot="5400000">
              <a:off x="-356" y="2012"/>
              <a:ext cx="69" cy="6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187" name="Text Box 234"/>
            <p:cNvSpPr txBox="1">
              <a:spLocks noChangeArrowheads="1"/>
            </p:cNvSpPr>
            <p:nvPr/>
          </p:nvSpPr>
          <p:spPr bwMode="auto">
            <a:xfrm>
              <a:off x="-400" y="1973"/>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A</a:t>
              </a:r>
            </a:p>
          </p:txBody>
        </p:sp>
        <p:sp>
          <p:nvSpPr>
            <p:cNvPr id="1188" name="Oval 235"/>
            <p:cNvSpPr>
              <a:spLocks noChangeArrowheads="1"/>
            </p:cNvSpPr>
            <p:nvPr/>
          </p:nvSpPr>
          <p:spPr bwMode="auto">
            <a:xfrm rot="5400000">
              <a:off x="-356" y="2289"/>
              <a:ext cx="69" cy="64"/>
            </a:xfrm>
            <a:prstGeom prst="ellipse">
              <a:avLst/>
            </a:prstGeom>
            <a:solidFill>
              <a:srgbClr val="66FF99"/>
            </a:solidFill>
            <a:ln w="9525">
              <a:solidFill>
                <a:schemeClr val="tx1"/>
              </a:solidFill>
              <a:round/>
              <a:headEnd/>
              <a:tailEnd/>
            </a:ln>
          </p:spPr>
          <p:txBody>
            <a:bodyPr wrap="none" anchor="ctr"/>
            <a:lstStyle/>
            <a:p>
              <a:endParaRPr lang="en-US"/>
            </a:p>
          </p:txBody>
        </p:sp>
        <p:sp>
          <p:nvSpPr>
            <p:cNvPr id="1189" name="Text Box 236"/>
            <p:cNvSpPr txBox="1">
              <a:spLocks noChangeArrowheads="1"/>
            </p:cNvSpPr>
            <p:nvPr/>
          </p:nvSpPr>
          <p:spPr bwMode="auto">
            <a:xfrm>
              <a:off x="-400" y="2256"/>
              <a:ext cx="155" cy="135"/>
            </a:xfrm>
            <a:prstGeom prst="rect">
              <a:avLst/>
            </a:prstGeom>
            <a:noFill/>
            <a:ln w="9525">
              <a:noFill/>
              <a:miter lim="800000"/>
              <a:headEnd/>
              <a:tailEnd/>
            </a:ln>
          </p:spPr>
          <p:txBody>
            <a:bodyPr wrap="none">
              <a:spAutoFit/>
            </a:bodyPr>
            <a:lstStyle/>
            <a:p>
              <a:pPr eaLnBrk="0" hangingPunct="0"/>
              <a:r>
                <a:rPr lang="en-GB" sz="800" b="1">
                  <a:solidFill>
                    <a:schemeClr val="tx2"/>
                  </a:solidFill>
                </a:rPr>
                <a:t>T</a:t>
              </a:r>
            </a:p>
          </p:txBody>
        </p:sp>
        <p:sp>
          <p:nvSpPr>
            <p:cNvPr id="1190" name="Oval 237"/>
            <p:cNvSpPr>
              <a:spLocks noChangeArrowheads="1"/>
            </p:cNvSpPr>
            <p:nvPr/>
          </p:nvSpPr>
          <p:spPr bwMode="auto">
            <a:xfrm rot="5400000">
              <a:off x="-355" y="2495"/>
              <a:ext cx="69" cy="64"/>
            </a:xfrm>
            <a:prstGeom prst="ellipse">
              <a:avLst/>
            </a:prstGeom>
            <a:solidFill>
              <a:srgbClr val="FF7C80"/>
            </a:solidFill>
            <a:ln w="9525">
              <a:solidFill>
                <a:schemeClr val="tx1"/>
              </a:solidFill>
              <a:round/>
              <a:headEnd/>
              <a:tailEnd/>
            </a:ln>
          </p:spPr>
          <p:txBody>
            <a:bodyPr wrap="none" anchor="ctr"/>
            <a:lstStyle/>
            <a:p>
              <a:endParaRPr lang="en-US"/>
            </a:p>
          </p:txBody>
        </p:sp>
        <p:sp>
          <p:nvSpPr>
            <p:cNvPr id="1191" name="Text Box 238"/>
            <p:cNvSpPr txBox="1">
              <a:spLocks noChangeArrowheads="1"/>
            </p:cNvSpPr>
            <p:nvPr/>
          </p:nvSpPr>
          <p:spPr bwMode="auto">
            <a:xfrm>
              <a:off x="-400" y="2459"/>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C</a:t>
              </a:r>
            </a:p>
          </p:txBody>
        </p:sp>
        <p:sp>
          <p:nvSpPr>
            <p:cNvPr id="1192" name="Oval 239"/>
            <p:cNvSpPr>
              <a:spLocks noChangeArrowheads="1"/>
            </p:cNvSpPr>
            <p:nvPr/>
          </p:nvSpPr>
          <p:spPr bwMode="auto">
            <a:xfrm rot="5400000">
              <a:off x="-354" y="2218"/>
              <a:ext cx="69" cy="6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193" name="Text Box 240"/>
            <p:cNvSpPr txBox="1">
              <a:spLocks noChangeArrowheads="1"/>
            </p:cNvSpPr>
            <p:nvPr/>
          </p:nvSpPr>
          <p:spPr bwMode="auto">
            <a:xfrm>
              <a:off x="-401" y="2179"/>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A</a:t>
              </a:r>
            </a:p>
          </p:txBody>
        </p:sp>
        <p:sp>
          <p:nvSpPr>
            <p:cNvPr id="1194" name="Oval 241"/>
            <p:cNvSpPr>
              <a:spLocks noChangeArrowheads="1"/>
            </p:cNvSpPr>
            <p:nvPr/>
          </p:nvSpPr>
          <p:spPr bwMode="auto">
            <a:xfrm rot="5400000">
              <a:off x="-355" y="2565"/>
              <a:ext cx="69" cy="64"/>
            </a:xfrm>
            <a:prstGeom prst="ellipse">
              <a:avLst/>
            </a:prstGeom>
            <a:solidFill>
              <a:srgbClr val="FF7C80"/>
            </a:solidFill>
            <a:ln w="9525">
              <a:solidFill>
                <a:schemeClr val="tx1"/>
              </a:solidFill>
              <a:round/>
              <a:headEnd/>
              <a:tailEnd/>
            </a:ln>
          </p:spPr>
          <p:txBody>
            <a:bodyPr wrap="none" anchor="ctr"/>
            <a:lstStyle/>
            <a:p>
              <a:endParaRPr lang="en-US"/>
            </a:p>
          </p:txBody>
        </p:sp>
        <p:sp>
          <p:nvSpPr>
            <p:cNvPr id="1195" name="Text Box 242"/>
            <p:cNvSpPr txBox="1">
              <a:spLocks noChangeArrowheads="1"/>
            </p:cNvSpPr>
            <p:nvPr/>
          </p:nvSpPr>
          <p:spPr bwMode="auto">
            <a:xfrm>
              <a:off x="-400" y="2529"/>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C</a:t>
              </a:r>
            </a:p>
          </p:txBody>
        </p:sp>
        <p:sp>
          <p:nvSpPr>
            <p:cNvPr id="1196" name="Oval 243"/>
            <p:cNvSpPr>
              <a:spLocks noChangeArrowheads="1"/>
            </p:cNvSpPr>
            <p:nvPr/>
          </p:nvSpPr>
          <p:spPr bwMode="auto">
            <a:xfrm rot="5400000">
              <a:off x="-355" y="2426"/>
              <a:ext cx="69" cy="64"/>
            </a:xfrm>
            <a:prstGeom prst="ellipse">
              <a:avLst/>
            </a:prstGeom>
            <a:solidFill>
              <a:srgbClr val="FF7C80"/>
            </a:solidFill>
            <a:ln w="9525">
              <a:solidFill>
                <a:schemeClr val="tx1"/>
              </a:solidFill>
              <a:round/>
              <a:headEnd/>
              <a:tailEnd/>
            </a:ln>
          </p:spPr>
          <p:txBody>
            <a:bodyPr wrap="none" anchor="ctr"/>
            <a:lstStyle/>
            <a:p>
              <a:endParaRPr lang="en-US"/>
            </a:p>
          </p:txBody>
        </p:sp>
        <p:sp>
          <p:nvSpPr>
            <p:cNvPr id="1197" name="Text Box 244"/>
            <p:cNvSpPr txBox="1">
              <a:spLocks noChangeArrowheads="1"/>
            </p:cNvSpPr>
            <p:nvPr/>
          </p:nvSpPr>
          <p:spPr bwMode="auto">
            <a:xfrm>
              <a:off x="-400" y="2389"/>
              <a:ext cx="185" cy="135"/>
            </a:xfrm>
            <a:prstGeom prst="rect">
              <a:avLst/>
            </a:prstGeom>
            <a:noFill/>
            <a:ln w="9525">
              <a:noFill/>
              <a:miter lim="800000"/>
              <a:headEnd/>
              <a:tailEnd/>
            </a:ln>
          </p:spPr>
          <p:txBody>
            <a:bodyPr>
              <a:spAutoFit/>
            </a:bodyPr>
            <a:lstStyle/>
            <a:p>
              <a:pPr eaLnBrk="0" hangingPunct="0"/>
              <a:r>
                <a:rPr lang="en-GB" sz="800" b="1">
                  <a:solidFill>
                    <a:schemeClr val="tx2"/>
                  </a:solidFill>
                </a:rPr>
                <a:t>C</a:t>
              </a:r>
            </a:p>
          </p:txBody>
        </p:sp>
        <p:sp>
          <p:nvSpPr>
            <p:cNvPr id="1198" name="Oval 245"/>
            <p:cNvSpPr>
              <a:spLocks noChangeArrowheads="1"/>
            </p:cNvSpPr>
            <p:nvPr/>
          </p:nvSpPr>
          <p:spPr bwMode="auto">
            <a:xfrm rot="5400000">
              <a:off x="-354" y="2768"/>
              <a:ext cx="69" cy="64"/>
            </a:xfrm>
            <a:prstGeom prst="ellipse">
              <a:avLst/>
            </a:prstGeom>
            <a:solidFill>
              <a:srgbClr val="66FF99"/>
            </a:solidFill>
            <a:ln w="9525">
              <a:solidFill>
                <a:schemeClr val="tx1"/>
              </a:solidFill>
              <a:round/>
              <a:headEnd/>
              <a:tailEnd/>
            </a:ln>
          </p:spPr>
          <p:txBody>
            <a:bodyPr wrap="none" anchor="ctr"/>
            <a:lstStyle/>
            <a:p>
              <a:endParaRPr lang="en-US"/>
            </a:p>
          </p:txBody>
        </p:sp>
        <p:sp>
          <p:nvSpPr>
            <p:cNvPr id="1199" name="Text Box 246"/>
            <p:cNvSpPr txBox="1">
              <a:spLocks noChangeArrowheads="1"/>
            </p:cNvSpPr>
            <p:nvPr/>
          </p:nvSpPr>
          <p:spPr bwMode="auto">
            <a:xfrm>
              <a:off x="-397" y="2735"/>
              <a:ext cx="155" cy="135"/>
            </a:xfrm>
            <a:prstGeom prst="rect">
              <a:avLst/>
            </a:prstGeom>
            <a:noFill/>
            <a:ln w="9525">
              <a:noFill/>
              <a:miter lim="800000"/>
              <a:headEnd/>
              <a:tailEnd/>
            </a:ln>
          </p:spPr>
          <p:txBody>
            <a:bodyPr wrap="none">
              <a:spAutoFit/>
            </a:bodyPr>
            <a:lstStyle/>
            <a:p>
              <a:pPr eaLnBrk="0" hangingPunct="0"/>
              <a:r>
                <a:rPr lang="en-GB" sz="800" b="1">
                  <a:solidFill>
                    <a:schemeClr val="tx2"/>
                  </a:solidFill>
                </a:rPr>
                <a:t>T</a:t>
              </a:r>
            </a:p>
          </p:txBody>
        </p:sp>
        <p:sp>
          <p:nvSpPr>
            <p:cNvPr id="1200" name="Oval 247"/>
            <p:cNvSpPr>
              <a:spLocks noChangeArrowheads="1"/>
            </p:cNvSpPr>
            <p:nvPr/>
          </p:nvSpPr>
          <p:spPr bwMode="auto">
            <a:xfrm rot="5400000">
              <a:off x="-351" y="2698"/>
              <a:ext cx="69" cy="6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201" name="Text Box 248"/>
            <p:cNvSpPr txBox="1">
              <a:spLocks noChangeArrowheads="1"/>
            </p:cNvSpPr>
            <p:nvPr/>
          </p:nvSpPr>
          <p:spPr bwMode="auto">
            <a:xfrm>
              <a:off x="-398" y="2659"/>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A</a:t>
              </a:r>
            </a:p>
          </p:txBody>
        </p:sp>
        <p:sp>
          <p:nvSpPr>
            <p:cNvPr id="1202" name="Oval 249"/>
            <p:cNvSpPr>
              <a:spLocks noChangeArrowheads="1"/>
            </p:cNvSpPr>
            <p:nvPr/>
          </p:nvSpPr>
          <p:spPr bwMode="auto">
            <a:xfrm rot="5400000">
              <a:off x="-352" y="2630"/>
              <a:ext cx="69" cy="64"/>
            </a:xfrm>
            <a:prstGeom prst="ellipse">
              <a:avLst/>
            </a:prstGeom>
            <a:solidFill>
              <a:srgbClr val="99CCFF"/>
            </a:solidFill>
            <a:ln w="9525">
              <a:solidFill>
                <a:schemeClr val="tx1"/>
              </a:solidFill>
              <a:round/>
              <a:headEnd/>
              <a:tailEnd/>
            </a:ln>
          </p:spPr>
          <p:txBody>
            <a:bodyPr wrap="none" anchor="ctr"/>
            <a:lstStyle/>
            <a:p>
              <a:endParaRPr lang="en-US"/>
            </a:p>
          </p:txBody>
        </p:sp>
        <p:sp>
          <p:nvSpPr>
            <p:cNvPr id="1203" name="Text Box 250"/>
            <p:cNvSpPr txBox="1">
              <a:spLocks noChangeArrowheads="1"/>
            </p:cNvSpPr>
            <p:nvPr/>
          </p:nvSpPr>
          <p:spPr bwMode="auto">
            <a:xfrm>
              <a:off x="-399" y="2593"/>
              <a:ext cx="166" cy="135"/>
            </a:xfrm>
            <a:prstGeom prst="rect">
              <a:avLst/>
            </a:prstGeom>
            <a:noFill/>
            <a:ln w="9525">
              <a:noFill/>
              <a:miter lim="800000"/>
              <a:headEnd/>
              <a:tailEnd/>
            </a:ln>
          </p:spPr>
          <p:txBody>
            <a:bodyPr wrap="none">
              <a:spAutoFit/>
            </a:bodyPr>
            <a:lstStyle/>
            <a:p>
              <a:pPr eaLnBrk="0" hangingPunct="0"/>
              <a:r>
                <a:rPr lang="en-GB" sz="800" b="1">
                  <a:solidFill>
                    <a:schemeClr val="tx2"/>
                  </a:solidFill>
                </a:rPr>
                <a:t>G</a:t>
              </a:r>
            </a:p>
          </p:txBody>
        </p:sp>
        <p:sp>
          <p:nvSpPr>
            <p:cNvPr id="1204" name="Oval 251"/>
            <p:cNvSpPr>
              <a:spLocks noChangeArrowheads="1"/>
            </p:cNvSpPr>
            <p:nvPr/>
          </p:nvSpPr>
          <p:spPr bwMode="auto">
            <a:xfrm rot="5400000">
              <a:off x="-355" y="2837"/>
              <a:ext cx="69" cy="64"/>
            </a:xfrm>
            <a:prstGeom prst="ellipse">
              <a:avLst/>
            </a:prstGeom>
            <a:solidFill>
              <a:srgbClr val="FF0000"/>
            </a:solidFill>
            <a:ln w="9525">
              <a:solidFill>
                <a:schemeClr val="tx1"/>
              </a:solidFill>
              <a:round/>
              <a:headEnd/>
              <a:tailEnd/>
            </a:ln>
          </p:spPr>
          <p:txBody>
            <a:bodyPr wrap="none" anchor="ctr"/>
            <a:lstStyle/>
            <a:p>
              <a:endParaRPr lang="en-US"/>
            </a:p>
          </p:txBody>
        </p:sp>
        <p:sp>
          <p:nvSpPr>
            <p:cNvPr id="1205" name="Text Box 252"/>
            <p:cNvSpPr txBox="1">
              <a:spLocks noChangeArrowheads="1"/>
            </p:cNvSpPr>
            <p:nvPr/>
          </p:nvSpPr>
          <p:spPr bwMode="auto">
            <a:xfrm>
              <a:off x="-400" y="2801"/>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C</a:t>
              </a:r>
            </a:p>
          </p:txBody>
        </p:sp>
        <p:sp>
          <p:nvSpPr>
            <p:cNvPr id="1206" name="Oval 253"/>
            <p:cNvSpPr>
              <a:spLocks noChangeArrowheads="1"/>
            </p:cNvSpPr>
            <p:nvPr/>
          </p:nvSpPr>
          <p:spPr bwMode="auto">
            <a:xfrm rot="5400000">
              <a:off x="-355" y="2907"/>
              <a:ext cx="69" cy="64"/>
            </a:xfrm>
            <a:prstGeom prst="ellipse">
              <a:avLst/>
            </a:prstGeom>
            <a:solidFill>
              <a:srgbClr val="99CCFF"/>
            </a:solidFill>
            <a:ln w="9525">
              <a:solidFill>
                <a:schemeClr val="tx1"/>
              </a:solidFill>
              <a:prstDash val="sysDot"/>
              <a:round/>
              <a:headEnd/>
              <a:tailEnd/>
            </a:ln>
          </p:spPr>
          <p:txBody>
            <a:bodyPr wrap="none" anchor="ctr"/>
            <a:lstStyle/>
            <a:p>
              <a:endParaRPr lang="en-US"/>
            </a:p>
          </p:txBody>
        </p:sp>
        <p:sp>
          <p:nvSpPr>
            <p:cNvPr id="1207" name="Text Box 254"/>
            <p:cNvSpPr txBox="1">
              <a:spLocks noChangeArrowheads="1"/>
            </p:cNvSpPr>
            <p:nvPr/>
          </p:nvSpPr>
          <p:spPr bwMode="auto">
            <a:xfrm>
              <a:off x="-401" y="2870"/>
              <a:ext cx="166" cy="135"/>
            </a:xfrm>
            <a:prstGeom prst="rect">
              <a:avLst/>
            </a:prstGeom>
            <a:noFill/>
            <a:ln w="9525">
              <a:noFill/>
              <a:miter lim="800000"/>
              <a:headEnd/>
              <a:tailEnd/>
            </a:ln>
          </p:spPr>
          <p:txBody>
            <a:bodyPr wrap="none">
              <a:spAutoFit/>
            </a:bodyPr>
            <a:lstStyle/>
            <a:p>
              <a:pPr eaLnBrk="0" hangingPunct="0"/>
              <a:r>
                <a:rPr lang="en-GB" sz="800" b="1">
                  <a:solidFill>
                    <a:schemeClr val="tx2"/>
                  </a:solidFill>
                </a:rPr>
                <a:t>G</a:t>
              </a:r>
            </a:p>
          </p:txBody>
        </p:sp>
        <p:sp>
          <p:nvSpPr>
            <p:cNvPr id="1208" name="Oval 255"/>
            <p:cNvSpPr>
              <a:spLocks noChangeArrowheads="1"/>
            </p:cNvSpPr>
            <p:nvPr/>
          </p:nvSpPr>
          <p:spPr bwMode="auto">
            <a:xfrm rot="5400000">
              <a:off x="-356" y="3046"/>
              <a:ext cx="69" cy="64"/>
            </a:xfrm>
            <a:prstGeom prst="ellipse">
              <a:avLst/>
            </a:prstGeom>
            <a:solidFill>
              <a:srgbClr val="66FF99"/>
            </a:solidFill>
            <a:ln w="9525">
              <a:solidFill>
                <a:schemeClr val="tx1"/>
              </a:solidFill>
              <a:prstDash val="sysDot"/>
              <a:round/>
              <a:headEnd/>
              <a:tailEnd/>
            </a:ln>
          </p:spPr>
          <p:txBody>
            <a:bodyPr wrap="none" anchor="ctr"/>
            <a:lstStyle/>
            <a:p>
              <a:endParaRPr lang="en-US"/>
            </a:p>
          </p:txBody>
        </p:sp>
        <p:sp>
          <p:nvSpPr>
            <p:cNvPr id="1209" name="Text Box 256"/>
            <p:cNvSpPr txBox="1">
              <a:spLocks noChangeArrowheads="1"/>
            </p:cNvSpPr>
            <p:nvPr/>
          </p:nvSpPr>
          <p:spPr bwMode="auto">
            <a:xfrm>
              <a:off x="-402" y="3013"/>
              <a:ext cx="155" cy="135"/>
            </a:xfrm>
            <a:prstGeom prst="rect">
              <a:avLst/>
            </a:prstGeom>
            <a:noFill/>
            <a:ln w="9525">
              <a:noFill/>
              <a:miter lim="800000"/>
              <a:headEnd/>
              <a:tailEnd/>
            </a:ln>
          </p:spPr>
          <p:txBody>
            <a:bodyPr wrap="none">
              <a:spAutoFit/>
            </a:bodyPr>
            <a:lstStyle/>
            <a:p>
              <a:pPr eaLnBrk="0" hangingPunct="0"/>
              <a:r>
                <a:rPr lang="en-GB" sz="800" b="1">
                  <a:solidFill>
                    <a:schemeClr val="tx2"/>
                  </a:solidFill>
                </a:rPr>
                <a:t>T</a:t>
              </a:r>
            </a:p>
          </p:txBody>
        </p:sp>
        <p:sp>
          <p:nvSpPr>
            <p:cNvPr id="1210" name="Oval 257"/>
            <p:cNvSpPr>
              <a:spLocks noChangeArrowheads="1"/>
            </p:cNvSpPr>
            <p:nvPr/>
          </p:nvSpPr>
          <p:spPr bwMode="auto">
            <a:xfrm rot="5400000">
              <a:off x="-354" y="2975"/>
              <a:ext cx="69" cy="64"/>
            </a:xfrm>
            <a:prstGeom prst="ellipse">
              <a:avLst/>
            </a:prstGeom>
            <a:solidFill>
              <a:schemeClr val="accent1"/>
            </a:solidFill>
            <a:ln w="9525">
              <a:solidFill>
                <a:schemeClr val="tx1"/>
              </a:solidFill>
              <a:prstDash val="sysDot"/>
              <a:round/>
              <a:headEnd/>
              <a:tailEnd/>
            </a:ln>
          </p:spPr>
          <p:txBody>
            <a:bodyPr wrap="none" anchor="ctr"/>
            <a:lstStyle/>
            <a:p>
              <a:endParaRPr lang="en-US"/>
            </a:p>
          </p:txBody>
        </p:sp>
        <p:sp>
          <p:nvSpPr>
            <p:cNvPr id="1211" name="Text Box 258"/>
            <p:cNvSpPr txBox="1">
              <a:spLocks noChangeArrowheads="1"/>
            </p:cNvSpPr>
            <p:nvPr/>
          </p:nvSpPr>
          <p:spPr bwMode="auto">
            <a:xfrm>
              <a:off x="-398" y="2936"/>
              <a:ext cx="162" cy="135"/>
            </a:xfrm>
            <a:prstGeom prst="rect">
              <a:avLst/>
            </a:prstGeom>
            <a:noFill/>
            <a:ln w="9525">
              <a:noFill/>
              <a:miter lim="800000"/>
              <a:headEnd/>
              <a:tailEnd/>
            </a:ln>
          </p:spPr>
          <p:txBody>
            <a:bodyPr wrap="none">
              <a:spAutoFit/>
            </a:bodyPr>
            <a:lstStyle/>
            <a:p>
              <a:pPr eaLnBrk="0" hangingPunct="0"/>
              <a:r>
                <a:rPr lang="en-GB" sz="800" b="1">
                  <a:solidFill>
                    <a:schemeClr val="tx2"/>
                  </a:solidFill>
                </a:rPr>
                <a:t>A</a:t>
              </a:r>
            </a:p>
          </p:txBody>
        </p:sp>
        <p:sp>
          <p:nvSpPr>
            <p:cNvPr id="1212" name="Oval 259"/>
            <p:cNvSpPr>
              <a:spLocks noChangeArrowheads="1"/>
            </p:cNvSpPr>
            <p:nvPr/>
          </p:nvSpPr>
          <p:spPr bwMode="auto">
            <a:xfrm rot="5400000">
              <a:off x="-354" y="2838"/>
              <a:ext cx="69" cy="63"/>
            </a:xfrm>
            <a:prstGeom prst="ellipse">
              <a:avLst/>
            </a:prstGeom>
            <a:solidFill>
              <a:srgbClr val="FF7C80">
                <a:alpha val="50195"/>
              </a:srgbClr>
            </a:solidFill>
            <a:ln w="9525">
              <a:noFill/>
              <a:round/>
              <a:headEnd/>
              <a:tailEnd/>
            </a:ln>
          </p:spPr>
          <p:txBody>
            <a:bodyPr wrap="none" anchor="ctr"/>
            <a:lstStyle/>
            <a:p>
              <a:endParaRPr lang="en-US"/>
            </a:p>
          </p:txBody>
        </p:sp>
        <p:sp>
          <p:nvSpPr>
            <p:cNvPr id="1213" name="Oval 260"/>
            <p:cNvSpPr>
              <a:spLocks noChangeArrowheads="1"/>
            </p:cNvSpPr>
            <p:nvPr/>
          </p:nvSpPr>
          <p:spPr bwMode="auto">
            <a:xfrm rot="5400000">
              <a:off x="-353" y="2909"/>
              <a:ext cx="68" cy="62"/>
            </a:xfrm>
            <a:prstGeom prst="ellipse">
              <a:avLst/>
            </a:prstGeom>
            <a:solidFill>
              <a:srgbClr val="DDDDDD">
                <a:alpha val="50195"/>
              </a:srgbClr>
            </a:solidFill>
            <a:ln w="9525">
              <a:noFill/>
              <a:prstDash val="sysDot"/>
              <a:round/>
              <a:headEnd/>
              <a:tailEnd/>
            </a:ln>
          </p:spPr>
          <p:txBody>
            <a:bodyPr wrap="none" anchor="ctr"/>
            <a:lstStyle/>
            <a:p>
              <a:endParaRPr lang="en-US"/>
            </a:p>
          </p:txBody>
        </p:sp>
        <p:sp>
          <p:nvSpPr>
            <p:cNvPr id="1214" name="Oval 261"/>
            <p:cNvSpPr>
              <a:spLocks noChangeArrowheads="1"/>
            </p:cNvSpPr>
            <p:nvPr/>
          </p:nvSpPr>
          <p:spPr bwMode="auto">
            <a:xfrm rot="5400000">
              <a:off x="-355" y="3047"/>
              <a:ext cx="69" cy="63"/>
            </a:xfrm>
            <a:prstGeom prst="ellipse">
              <a:avLst/>
            </a:prstGeom>
            <a:solidFill>
              <a:srgbClr val="F8F8F8">
                <a:alpha val="79999"/>
              </a:srgbClr>
            </a:solidFill>
            <a:ln w="9525">
              <a:noFill/>
              <a:prstDash val="sysDot"/>
              <a:round/>
              <a:headEnd/>
              <a:tailEnd/>
            </a:ln>
          </p:spPr>
          <p:txBody>
            <a:bodyPr wrap="none" anchor="ctr"/>
            <a:lstStyle/>
            <a:p>
              <a:endParaRPr lang="en-US"/>
            </a:p>
          </p:txBody>
        </p:sp>
        <p:sp>
          <p:nvSpPr>
            <p:cNvPr id="1215" name="Oval 262"/>
            <p:cNvSpPr>
              <a:spLocks noChangeArrowheads="1"/>
            </p:cNvSpPr>
            <p:nvPr/>
          </p:nvSpPr>
          <p:spPr bwMode="auto">
            <a:xfrm rot="5400000">
              <a:off x="-352" y="2976"/>
              <a:ext cx="68" cy="63"/>
            </a:xfrm>
            <a:prstGeom prst="ellipse">
              <a:avLst/>
            </a:prstGeom>
            <a:solidFill>
              <a:srgbClr val="EAEAEA">
                <a:alpha val="50195"/>
              </a:srgbClr>
            </a:solidFill>
            <a:ln w="9525">
              <a:noFill/>
              <a:prstDash val="sysDot"/>
              <a:round/>
              <a:headEnd/>
              <a:tailEnd/>
            </a:ln>
          </p:spPr>
          <p:txBody>
            <a:bodyPr wrap="none" anchor="ctr"/>
            <a:lstStyle/>
            <a:p>
              <a:endParaRPr lang="en-US"/>
            </a:p>
          </p:txBody>
        </p:sp>
      </p:grpSp>
      <p:grpSp>
        <p:nvGrpSpPr>
          <p:cNvPr id="68673" name="Group 263"/>
          <p:cNvGrpSpPr>
            <a:grpSpLocks/>
          </p:cNvGrpSpPr>
          <p:nvPr/>
        </p:nvGrpSpPr>
        <p:grpSpPr bwMode="auto">
          <a:xfrm>
            <a:off x="7858161" y="1804988"/>
            <a:ext cx="263525" cy="214312"/>
            <a:chOff x="4691" y="1137"/>
            <a:chExt cx="166" cy="135"/>
          </a:xfrm>
        </p:grpSpPr>
        <p:sp>
          <p:nvSpPr>
            <p:cNvPr id="1174" name="Oval 264"/>
            <p:cNvSpPr>
              <a:spLocks noChangeArrowheads="1"/>
            </p:cNvSpPr>
            <p:nvPr/>
          </p:nvSpPr>
          <p:spPr bwMode="auto">
            <a:xfrm rot="5400000">
              <a:off x="4741" y="1170"/>
              <a:ext cx="68" cy="64"/>
            </a:xfrm>
            <a:prstGeom prst="ellipse">
              <a:avLst/>
            </a:prstGeom>
            <a:solidFill>
              <a:srgbClr val="99CCFF"/>
            </a:solidFill>
            <a:ln w="9525">
              <a:solidFill>
                <a:schemeClr val="tx1"/>
              </a:solidFill>
              <a:round/>
              <a:headEnd/>
              <a:tailEnd/>
            </a:ln>
          </p:spPr>
          <p:txBody>
            <a:bodyPr wrap="none" anchor="ctr"/>
            <a:lstStyle/>
            <a:p>
              <a:endParaRPr lang="en-US"/>
            </a:p>
          </p:txBody>
        </p:sp>
        <p:sp>
          <p:nvSpPr>
            <p:cNvPr id="1175" name="Text Box 265"/>
            <p:cNvSpPr txBox="1">
              <a:spLocks noChangeArrowheads="1"/>
            </p:cNvSpPr>
            <p:nvPr/>
          </p:nvSpPr>
          <p:spPr bwMode="auto">
            <a:xfrm>
              <a:off x="4691" y="1137"/>
              <a:ext cx="166" cy="135"/>
            </a:xfrm>
            <a:prstGeom prst="rect">
              <a:avLst/>
            </a:prstGeom>
            <a:noFill/>
            <a:ln w="9525">
              <a:noFill/>
              <a:miter lim="800000"/>
              <a:headEnd/>
              <a:tailEnd/>
            </a:ln>
          </p:spPr>
          <p:txBody>
            <a:bodyPr wrap="none">
              <a:spAutoFit/>
            </a:bodyPr>
            <a:lstStyle/>
            <a:p>
              <a:pPr eaLnBrk="0" hangingPunct="0"/>
              <a:r>
                <a:rPr lang="en-GB" sz="800" b="1">
                  <a:solidFill>
                    <a:schemeClr val="tx2"/>
                  </a:solidFill>
                </a:rPr>
                <a:t>G</a:t>
              </a:r>
            </a:p>
          </p:txBody>
        </p:sp>
      </p:grpSp>
      <p:grpSp>
        <p:nvGrpSpPr>
          <p:cNvPr id="68675" name="Group 266"/>
          <p:cNvGrpSpPr>
            <a:grpSpLocks/>
          </p:cNvGrpSpPr>
          <p:nvPr/>
        </p:nvGrpSpPr>
        <p:grpSpPr bwMode="auto">
          <a:xfrm>
            <a:off x="7862923" y="1695450"/>
            <a:ext cx="246063" cy="214313"/>
            <a:chOff x="729" y="2150"/>
            <a:chExt cx="155" cy="135"/>
          </a:xfrm>
        </p:grpSpPr>
        <p:sp>
          <p:nvSpPr>
            <p:cNvPr id="1172" name="Oval 267"/>
            <p:cNvSpPr>
              <a:spLocks noChangeArrowheads="1"/>
            </p:cNvSpPr>
            <p:nvPr/>
          </p:nvSpPr>
          <p:spPr bwMode="auto">
            <a:xfrm rot="5400000">
              <a:off x="772" y="2183"/>
              <a:ext cx="69" cy="63"/>
            </a:xfrm>
            <a:prstGeom prst="ellipse">
              <a:avLst/>
            </a:prstGeom>
            <a:solidFill>
              <a:srgbClr val="66FF99"/>
            </a:solidFill>
            <a:ln w="9525">
              <a:solidFill>
                <a:schemeClr val="tx1"/>
              </a:solidFill>
              <a:round/>
              <a:headEnd/>
              <a:tailEnd/>
            </a:ln>
          </p:spPr>
          <p:txBody>
            <a:bodyPr wrap="none" anchor="ctr"/>
            <a:lstStyle/>
            <a:p>
              <a:endParaRPr lang="en-US"/>
            </a:p>
          </p:txBody>
        </p:sp>
        <p:sp>
          <p:nvSpPr>
            <p:cNvPr id="1173" name="Text Box 268"/>
            <p:cNvSpPr txBox="1">
              <a:spLocks noChangeArrowheads="1"/>
            </p:cNvSpPr>
            <p:nvPr/>
          </p:nvSpPr>
          <p:spPr bwMode="auto">
            <a:xfrm>
              <a:off x="729" y="2150"/>
              <a:ext cx="155" cy="135"/>
            </a:xfrm>
            <a:prstGeom prst="rect">
              <a:avLst/>
            </a:prstGeom>
            <a:noFill/>
            <a:ln w="9525">
              <a:noFill/>
              <a:miter lim="800000"/>
              <a:headEnd/>
              <a:tailEnd/>
            </a:ln>
          </p:spPr>
          <p:txBody>
            <a:bodyPr wrap="none">
              <a:spAutoFit/>
            </a:bodyPr>
            <a:lstStyle/>
            <a:p>
              <a:pPr eaLnBrk="0" hangingPunct="0"/>
              <a:r>
                <a:rPr lang="en-GB" sz="800" b="1">
                  <a:solidFill>
                    <a:schemeClr val="tx2"/>
                  </a:solidFill>
                </a:rPr>
                <a:t>T</a:t>
              </a:r>
            </a:p>
          </p:txBody>
        </p:sp>
      </p:grpSp>
      <p:grpSp>
        <p:nvGrpSpPr>
          <p:cNvPr id="68676" name="Group 269"/>
          <p:cNvGrpSpPr>
            <a:grpSpLocks/>
          </p:cNvGrpSpPr>
          <p:nvPr/>
        </p:nvGrpSpPr>
        <p:grpSpPr bwMode="auto">
          <a:xfrm rot="16200000" flipH="1">
            <a:off x="7608130" y="2169318"/>
            <a:ext cx="1720850" cy="919163"/>
            <a:chOff x="1864" y="3008"/>
            <a:chExt cx="1336" cy="784"/>
          </a:xfrm>
        </p:grpSpPr>
        <p:grpSp>
          <p:nvGrpSpPr>
            <p:cNvPr id="1165" name="Group 270"/>
            <p:cNvGrpSpPr>
              <a:grpSpLocks/>
            </p:cNvGrpSpPr>
            <p:nvPr/>
          </p:nvGrpSpPr>
          <p:grpSpPr bwMode="auto">
            <a:xfrm>
              <a:off x="1944" y="3008"/>
              <a:ext cx="1256" cy="760"/>
              <a:chOff x="1888" y="1344"/>
              <a:chExt cx="2640" cy="2168"/>
            </a:xfrm>
          </p:grpSpPr>
          <p:sp>
            <p:nvSpPr>
              <p:cNvPr id="1167" name="Line 271"/>
              <p:cNvSpPr>
                <a:spLocks noChangeShapeType="1"/>
              </p:cNvSpPr>
              <p:nvPr/>
            </p:nvSpPr>
            <p:spPr bwMode="auto">
              <a:xfrm flipH="1" flipV="1">
                <a:off x="1888" y="1344"/>
                <a:ext cx="2616" cy="2160"/>
              </a:xfrm>
              <a:prstGeom prst="line">
                <a:avLst/>
              </a:prstGeom>
              <a:noFill/>
              <a:ln w="19050">
                <a:solidFill>
                  <a:srgbClr val="FF6600"/>
                </a:solidFill>
                <a:round/>
                <a:headEnd/>
                <a:tailEnd/>
              </a:ln>
            </p:spPr>
            <p:txBody>
              <a:bodyPr/>
              <a:lstStyle/>
              <a:p>
                <a:endParaRPr lang="en-US"/>
              </a:p>
            </p:txBody>
          </p:sp>
          <p:sp>
            <p:nvSpPr>
              <p:cNvPr id="1168" name="Line 272"/>
              <p:cNvSpPr>
                <a:spLocks noChangeShapeType="1"/>
              </p:cNvSpPr>
              <p:nvPr/>
            </p:nvSpPr>
            <p:spPr bwMode="auto">
              <a:xfrm flipH="1" flipV="1">
                <a:off x="3544" y="2432"/>
                <a:ext cx="960" cy="1064"/>
              </a:xfrm>
              <a:prstGeom prst="line">
                <a:avLst/>
              </a:prstGeom>
              <a:noFill/>
              <a:ln w="19050">
                <a:solidFill>
                  <a:srgbClr val="FF6600"/>
                </a:solidFill>
                <a:round/>
                <a:headEnd/>
                <a:tailEnd/>
              </a:ln>
            </p:spPr>
            <p:txBody>
              <a:bodyPr/>
              <a:lstStyle/>
              <a:p>
                <a:endParaRPr lang="en-US"/>
              </a:p>
            </p:txBody>
          </p:sp>
          <p:sp>
            <p:nvSpPr>
              <p:cNvPr id="1169" name="Line 273"/>
              <p:cNvSpPr>
                <a:spLocks noChangeShapeType="1"/>
              </p:cNvSpPr>
              <p:nvPr/>
            </p:nvSpPr>
            <p:spPr bwMode="auto">
              <a:xfrm flipH="1" flipV="1">
                <a:off x="3888" y="2472"/>
                <a:ext cx="640" cy="1040"/>
              </a:xfrm>
              <a:prstGeom prst="line">
                <a:avLst/>
              </a:prstGeom>
              <a:noFill/>
              <a:ln w="19050">
                <a:solidFill>
                  <a:srgbClr val="FF6600"/>
                </a:solidFill>
                <a:round/>
                <a:headEnd/>
                <a:tailEnd/>
              </a:ln>
            </p:spPr>
            <p:txBody>
              <a:bodyPr/>
              <a:lstStyle/>
              <a:p>
                <a:endParaRPr lang="en-US"/>
              </a:p>
            </p:txBody>
          </p:sp>
          <p:sp>
            <p:nvSpPr>
              <p:cNvPr id="1170" name="Line 274"/>
              <p:cNvSpPr>
                <a:spLocks noChangeShapeType="1"/>
              </p:cNvSpPr>
              <p:nvPr/>
            </p:nvSpPr>
            <p:spPr bwMode="auto">
              <a:xfrm flipH="1" flipV="1">
                <a:off x="3600" y="2960"/>
                <a:ext cx="912" cy="544"/>
              </a:xfrm>
              <a:prstGeom prst="line">
                <a:avLst/>
              </a:prstGeom>
              <a:noFill/>
              <a:ln w="19050">
                <a:solidFill>
                  <a:srgbClr val="FF6600"/>
                </a:solidFill>
                <a:round/>
                <a:headEnd/>
                <a:tailEnd/>
              </a:ln>
            </p:spPr>
            <p:txBody>
              <a:bodyPr/>
              <a:lstStyle/>
              <a:p>
                <a:endParaRPr lang="en-US"/>
              </a:p>
            </p:txBody>
          </p:sp>
          <p:sp>
            <p:nvSpPr>
              <p:cNvPr id="1171" name="Line 275"/>
              <p:cNvSpPr>
                <a:spLocks noChangeShapeType="1"/>
              </p:cNvSpPr>
              <p:nvPr/>
            </p:nvSpPr>
            <p:spPr bwMode="auto">
              <a:xfrm flipH="1" flipV="1">
                <a:off x="4088" y="2528"/>
                <a:ext cx="424" cy="968"/>
              </a:xfrm>
              <a:prstGeom prst="line">
                <a:avLst/>
              </a:prstGeom>
              <a:noFill/>
              <a:ln w="19050">
                <a:solidFill>
                  <a:srgbClr val="FF6600"/>
                </a:solidFill>
                <a:round/>
                <a:headEnd/>
                <a:tailEnd/>
              </a:ln>
            </p:spPr>
            <p:txBody>
              <a:bodyPr/>
              <a:lstStyle/>
              <a:p>
                <a:endParaRPr lang="en-US"/>
              </a:p>
            </p:txBody>
          </p:sp>
        </p:grpSp>
        <p:sp>
          <p:nvSpPr>
            <p:cNvPr id="1166" name="Line 276"/>
            <p:cNvSpPr>
              <a:spLocks noChangeShapeType="1"/>
            </p:cNvSpPr>
            <p:nvPr/>
          </p:nvSpPr>
          <p:spPr bwMode="auto">
            <a:xfrm>
              <a:off x="1864" y="3072"/>
              <a:ext cx="0" cy="720"/>
            </a:xfrm>
            <a:prstGeom prst="line">
              <a:avLst/>
            </a:prstGeom>
            <a:noFill/>
            <a:ln w="28575">
              <a:solidFill>
                <a:srgbClr val="00FF99"/>
              </a:solidFill>
              <a:round/>
              <a:headEnd/>
              <a:tailEnd type="triangle" w="med" len="med"/>
            </a:ln>
          </p:spPr>
          <p:txBody>
            <a:bodyPr/>
            <a:lstStyle/>
            <a:p>
              <a:endParaRPr lang="en-US"/>
            </a:p>
          </p:txBody>
        </p:sp>
      </p:grpSp>
      <p:grpSp>
        <p:nvGrpSpPr>
          <p:cNvPr id="68679" name="Group 277"/>
          <p:cNvGrpSpPr>
            <a:grpSpLocks/>
          </p:cNvGrpSpPr>
          <p:nvPr/>
        </p:nvGrpSpPr>
        <p:grpSpPr bwMode="auto">
          <a:xfrm>
            <a:off x="355600" y="4881563"/>
            <a:ext cx="600075" cy="819150"/>
            <a:chOff x="224" y="3075"/>
            <a:chExt cx="378" cy="516"/>
          </a:xfrm>
        </p:grpSpPr>
        <p:graphicFrame>
          <p:nvGraphicFramePr>
            <p:cNvPr id="1034" name="Object 278"/>
            <p:cNvGraphicFramePr>
              <a:graphicFrameLocks noChangeAspect="1"/>
            </p:cNvGraphicFramePr>
            <p:nvPr/>
          </p:nvGraphicFramePr>
          <p:xfrm>
            <a:off x="241" y="3267"/>
            <a:ext cx="361" cy="324"/>
          </p:xfrm>
          <a:graphic>
            <a:graphicData uri="http://schemas.openxmlformats.org/presentationml/2006/ole">
              <mc:AlternateContent xmlns:mc="http://schemas.openxmlformats.org/markup-compatibility/2006">
                <mc:Choice xmlns:v="urn:schemas-microsoft-com:vml" Requires="v">
                  <p:oleObj spid="_x0000_s1620" name="Photo Editor Photo" r:id="rId4" imgW="1325995" imgH="1135478" progId="">
                    <p:embed/>
                  </p:oleObj>
                </mc:Choice>
                <mc:Fallback>
                  <p:oleObj name="Photo Editor Photo" r:id="rId4" imgW="1325995" imgH="1135478" progId="">
                    <p:embed/>
                    <p:pic>
                      <p:nvPicPr>
                        <p:cNvPr id="0" name="Picture 5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 y="3267"/>
                          <a:ext cx="361"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4" name="Text Box 279"/>
            <p:cNvSpPr txBox="1">
              <a:spLocks noChangeArrowheads="1"/>
            </p:cNvSpPr>
            <p:nvPr/>
          </p:nvSpPr>
          <p:spPr bwMode="auto">
            <a:xfrm>
              <a:off x="224" y="3075"/>
              <a:ext cx="197" cy="212"/>
            </a:xfrm>
            <a:prstGeom prst="rect">
              <a:avLst/>
            </a:prstGeom>
            <a:noFill/>
            <a:ln w="9525">
              <a:noFill/>
              <a:miter lim="800000"/>
              <a:headEnd/>
              <a:tailEnd/>
            </a:ln>
          </p:spPr>
          <p:txBody>
            <a:bodyPr wrap="none">
              <a:spAutoFit/>
            </a:bodyPr>
            <a:lstStyle/>
            <a:p>
              <a:pPr eaLnBrk="0" hangingPunct="0"/>
              <a:r>
                <a:rPr lang="en-GB">
                  <a:latin typeface="Verdana" pitchFamily="34" charset="0"/>
                </a:rPr>
                <a:t>1</a:t>
              </a:r>
            </a:p>
          </p:txBody>
        </p:sp>
      </p:grpSp>
      <p:grpSp>
        <p:nvGrpSpPr>
          <p:cNvPr id="68680" name="Group 280"/>
          <p:cNvGrpSpPr>
            <a:grpSpLocks/>
          </p:cNvGrpSpPr>
          <p:nvPr/>
        </p:nvGrpSpPr>
        <p:grpSpPr bwMode="auto">
          <a:xfrm>
            <a:off x="947738" y="4881563"/>
            <a:ext cx="603250" cy="820737"/>
            <a:chOff x="597" y="3075"/>
            <a:chExt cx="380" cy="517"/>
          </a:xfrm>
        </p:grpSpPr>
        <p:graphicFrame>
          <p:nvGraphicFramePr>
            <p:cNvPr id="1033" name="Object 281"/>
            <p:cNvGraphicFramePr>
              <a:graphicFrameLocks noChangeAspect="1"/>
            </p:cNvGraphicFramePr>
            <p:nvPr/>
          </p:nvGraphicFramePr>
          <p:xfrm>
            <a:off x="616" y="3268"/>
            <a:ext cx="361" cy="324"/>
          </p:xfrm>
          <a:graphic>
            <a:graphicData uri="http://schemas.openxmlformats.org/presentationml/2006/ole">
              <mc:AlternateContent xmlns:mc="http://schemas.openxmlformats.org/markup-compatibility/2006">
                <mc:Choice xmlns:v="urn:schemas-microsoft-com:vml" Requires="v">
                  <p:oleObj spid="_x0000_s1621" name="Photo Editor Photo" r:id="rId6" imgW="1325995" imgH="1135478" progId="">
                    <p:embed/>
                  </p:oleObj>
                </mc:Choice>
                <mc:Fallback>
                  <p:oleObj name="Photo Editor Photo" r:id="rId6" imgW="1325995" imgH="1135478" progId="">
                    <p:embed/>
                    <p:pic>
                      <p:nvPicPr>
                        <p:cNvPr id="0" name="Picture 5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 y="3268"/>
                          <a:ext cx="361"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3" name="Text Box 282"/>
            <p:cNvSpPr txBox="1">
              <a:spLocks noChangeArrowheads="1"/>
            </p:cNvSpPr>
            <p:nvPr/>
          </p:nvSpPr>
          <p:spPr bwMode="auto">
            <a:xfrm>
              <a:off x="597" y="3075"/>
              <a:ext cx="197" cy="212"/>
            </a:xfrm>
            <a:prstGeom prst="rect">
              <a:avLst/>
            </a:prstGeom>
            <a:noFill/>
            <a:ln w="9525">
              <a:noFill/>
              <a:miter lim="800000"/>
              <a:headEnd/>
              <a:tailEnd/>
            </a:ln>
          </p:spPr>
          <p:txBody>
            <a:bodyPr wrap="none">
              <a:spAutoFit/>
            </a:bodyPr>
            <a:lstStyle/>
            <a:p>
              <a:pPr eaLnBrk="0" hangingPunct="0"/>
              <a:r>
                <a:rPr lang="en-GB">
                  <a:latin typeface="Verdana" pitchFamily="34" charset="0"/>
                </a:rPr>
                <a:t>2</a:t>
              </a:r>
            </a:p>
          </p:txBody>
        </p:sp>
      </p:grpSp>
      <p:grpSp>
        <p:nvGrpSpPr>
          <p:cNvPr id="68681" name="Group 283"/>
          <p:cNvGrpSpPr>
            <a:grpSpLocks/>
          </p:cNvGrpSpPr>
          <p:nvPr/>
        </p:nvGrpSpPr>
        <p:grpSpPr bwMode="auto">
          <a:xfrm>
            <a:off x="1547813" y="4881563"/>
            <a:ext cx="4202112" cy="825500"/>
            <a:chOff x="975" y="3075"/>
            <a:chExt cx="2647" cy="520"/>
          </a:xfrm>
        </p:grpSpPr>
        <p:grpSp>
          <p:nvGrpSpPr>
            <p:cNvPr id="1154" name="Group 284"/>
            <p:cNvGrpSpPr>
              <a:grpSpLocks/>
            </p:cNvGrpSpPr>
            <p:nvPr/>
          </p:nvGrpSpPr>
          <p:grpSpPr bwMode="auto">
            <a:xfrm>
              <a:off x="975" y="3075"/>
              <a:ext cx="376" cy="516"/>
              <a:chOff x="975" y="3075"/>
              <a:chExt cx="376" cy="516"/>
            </a:xfrm>
          </p:grpSpPr>
          <p:graphicFrame>
            <p:nvGraphicFramePr>
              <p:cNvPr id="1032" name="Object 285"/>
              <p:cNvGraphicFramePr>
                <a:graphicFrameLocks noChangeAspect="1"/>
              </p:cNvGraphicFramePr>
              <p:nvPr/>
            </p:nvGraphicFramePr>
            <p:xfrm>
              <a:off x="991" y="3267"/>
              <a:ext cx="360" cy="324"/>
            </p:xfrm>
            <a:graphic>
              <a:graphicData uri="http://schemas.openxmlformats.org/presentationml/2006/ole">
                <mc:AlternateContent xmlns:mc="http://schemas.openxmlformats.org/markup-compatibility/2006">
                  <mc:Choice xmlns:v="urn:schemas-microsoft-com:vml" Requires="v">
                    <p:oleObj spid="_x0000_s1622" name="Photo Editor Photo" r:id="rId8" imgW="1325995" imgH="1135478" progId="">
                      <p:embed/>
                    </p:oleObj>
                  </mc:Choice>
                  <mc:Fallback>
                    <p:oleObj name="Photo Editor Photo" r:id="rId8" imgW="1325995" imgH="1135478" progId="">
                      <p:embed/>
                      <p:pic>
                        <p:nvPicPr>
                          <p:cNvPr id="0" name="Picture 56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 y="3267"/>
                            <a:ext cx="360"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2" name="Text Box 286"/>
              <p:cNvSpPr txBox="1">
                <a:spLocks noChangeArrowheads="1"/>
              </p:cNvSpPr>
              <p:nvPr/>
            </p:nvSpPr>
            <p:spPr bwMode="auto">
              <a:xfrm>
                <a:off x="975" y="3075"/>
                <a:ext cx="197" cy="212"/>
              </a:xfrm>
              <a:prstGeom prst="rect">
                <a:avLst/>
              </a:prstGeom>
              <a:noFill/>
              <a:ln w="9525">
                <a:noFill/>
                <a:miter lim="800000"/>
                <a:headEnd/>
                <a:tailEnd/>
              </a:ln>
            </p:spPr>
            <p:txBody>
              <a:bodyPr wrap="none">
                <a:spAutoFit/>
              </a:bodyPr>
              <a:lstStyle/>
              <a:p>
                <a:pPr eaLnBrk="0" hangingPunct="0"/>
                <a:r>
                  <a:rPr lang="en-GB">
                    <a:latin typeface="Verdana" pitchFamily="34" charset="0"/>
                  </a:rPr>
                  <a:t>3</a:t>
                </a:r>
              </a:p>
            </p:txBody>
          </p:sp>
        </p:grpSp>
        <p:graphicFrame>
          <p:nvGraphicFramePr>
            <p:cNvPr id="1026" name="Object 287"/>
            <p:cNvGraphicFramePr>
              <a:graphicFrameLocks noChangeAspect="1"/>
            </p:cNvGraphicFramePr>
            <p:nvPr/>
          </p:nvGraphicFramePr>
          <p:xfrm>
            <a:off x="2511" y="3268"/>
            <a:ext cx="360" cy="325"/>
          </p:xfrm>
          <a:graphic>
            <a:graphicData uri="http://schemas.openxmlformats.org/presentationml/2006/ole">
              <mc:AlternateContent xmlns:mc="http://schemas.openxmlformats.org/markup-compatibility/2006">
                <mc:Choice xmlns:v="urn:schemas-microsoft-com:vml" Requires="v">
                  <p:oleObj spid="_x0000_s1623" name="Photo Editor Photo" r:id="rId10" imgW="1325995" imgH="1135478" progId="">
                    <p:embed/>
                  </p:oleObj>
                </mc:Choice>
                <mc:Fallback>
                  <p:oleObj name="Photo Editor Photo" r:id="rId10" imgW="1325995" imgH="1135478" progId="">
                    <p:embed/>
                    <p:pic>
                      <p:nvPicPr>
                        <p:cNvPr id="0" name="Picture 56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1" y="3268"/>
                          <a:ext cx="360"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5" name="Text Box 288"/>
            <p:cNvSpPr txBox="1">
              <a:spLocks noChangeArrowheads="1"/>
            </p:cNvSpPr>
            <p:nvPr/>
          </p:nvSpPr>
          <p:spPr bwMode="auto">
            <a:xfrm>
              <a:off x="2489" y="3075"/>
              <a:ext cx="197" cy="212"/>
            </a:xfrm>
            <a:prstGeom prst="rect">
              <a:avLst/>
            </a:prstGeom>
            <a:noFill/>
            <a:ln w="9525">
              <a:noFill/>
              <a:miter lim="800000"/>
              <a:headEnd/>
              <a:tailEnd/>
            </a:ln>
          </p:spPr>
          <p:txBody>
            <a:bodyPr wrap="none">
              <a:spAutoFit/>
            </a:bodyPr>
            <a:lstStyle/>
            <a:p>
              <a:pPr eaLnBrk="0" hangingPunct="0"/>
              <a:r>
                <a:rPr lang="en-GB">
                  <a:latin typeface="Verdana" pitchFamily="34" charset="0"/>
                </a:rPr>
                <a:t>7</a:t>
              </a:r>
            </a:p>
          </p:txBody>
        </p:sp>
        <p:graphicFrame>
          <p:nvGraphicFramePr>
            <p:cNvPr id="1027" name="Object 289"/>
            <p:cNvGraphicFramePr>
              <a:graphicFrameLocks noChangeAspect="1"/>
            </p:cNvGraphicFramePr>
            <p:nvPr/>
          </p:nvGraphicFramePr>
          <p:xfrm>
            <a:off x="2886" y="3268"/>
            <a:ext cx="361" cy="325"/>
          </p:xfrm>
          <a:graphic>
            <a:graphicData uri="http://schemas.openxmlformats.org/presentationml/2006/ole">
              <mc:AlternateContent xmlns:mc="http://schemas.openxmlformats.org/markup-compatibility/2006">
                <mc:Choice xmlns:v="urn:schemas-microsoft-com:vml" Requires="v">
                  <p:oleObj spid="_x0000_s1624" name="Photo Editor Photo" r:id="rId12" imgW="1325995" imgH="1135478" progId="">
                    <p:embed/>
                  </p:oleObj>
                </mc:Choice>
                <mc:Fallback>
                  <p:oleObj name="Photo Editor Photo" r:id="rId12" imgW="1325995" imgH="1135478" progId="">
                    <p:embed/>
                    <p:pic>
                      <p:nvPicPr>
                        <p:cNvPr id="0" name="Picture 5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6" y="3268"/>
                          <a:ext cx="361"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6" name="Text Box 290"/>
            <p:cNvSpPr txBox="1">
              <a:spLocks noChangeArrowheads="1"/>
            </p:cNvSpPr>
            <p:nvPr/>
          </p:nvSpPr>
          <p:spPr bwMode="auto">
            <a:xfrm>
              <a:off x="2868" y="3075"/>
              <a:ext cx="197" cy="212"/>
            </a:xfrm>
            <a:prstGeom prst="rect">
              <a:avLst/>
            </a:prstGeom>
            <a:noFill/>
            <a:ln w="9525">
              <a:noFill/>
              <a:miter lim="800000"/>
              <a:headEnd/>
              <a:tailEnd/>
            </a:ln>
          </p:spPr>
          <p:txBody>
            <a:bodyPr wrap="none">
              <a:spAutoFit/>
            </a:bodyPr>
            <a:lstStyle/>
            <a:p>
              <a:pPr eaLnBrk="0" hangingPunct="0"/>
              <a:r>
                <a:rPr lang="en-GB">
                  <a:latin typeface="Verdana" pitchFamily="34" charset="0"/>
                </a:rPr>
                <a:t>8</a:t>
              </a:r>
            </a:p>
          </p:txBody>
        </p:sp>
        <p:graphicFrame>
          <p:nvGraphicFramePr>
            <p:cNvPr id="1028" name="Object 291"/>
            <p:cNvGraphicFramePr>
              <a:graphicFrameLocks noChangeAspect="1"/>
            </p:cNvGraphicFramePr>
            <p:nvPr/>
          </p:nvGraphicFramePr>
          <p:xfrm>
            <a:off x="3261" y="3268"/>
            <a:ext cx="361" cy="325"/>
          </p:xfrm>
          <a:graphic>
            <a:graphicData uri="http://schemas.openxmlformats.org/presentationml/2006/ole">
              <mc:AlternateContent xmlns:mc="http://schemas.openxmlformats.org/markup-compatibility/2006">
                <mc:Choice xmlns:v="urn:schemas-microsoft-com:vml" Requires="v">
                  <p:oleObj spid="_x0000_s1625" name="Photo Editor Photo" r:id="rId14" imgW="1325995" imgH="1135478" progId="">
                    <p:embed/>
                  </p:oleObj>
                </mc:Choice>
                <mc:Fallback>
                  <p:oleObj name="Photo Editor Photo" r:id="rId14" imgW="1325995" imgH="1135478" progId="">
                    <p:embed/>
                    <p:pic>
                      <p:nvPicPr>
                        <p:cNvPr id="0" name="Picture 56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61" y="3268"/>
                          <a:ext cx="361"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 name="Text Box 292"/>
            <p:cNvSpPr txBox="1">
              <a:spLocks noChangeArrowheads="1"/>
            </p:cNvSpPr>
            <p:nvPr/>
          </p:nvSpPr>
          <p:spPr bwMode="auto">
            <a:xfrm>
              <a:off x="3243" y="3075"/>
              <a:ext cx="197" cy="212"/>
            </a:xfrm>
            <a:prstGeom prst="rect">
              <a:avLst/>
            </a:prstGeom>
            <a:noFill/>
            <a:ln w="9525">
              <a:noFill/>
              <a:miter lim="800000"/>
              <a:headEnd/>
              <a:tailEnd/>
            </a:ln>
          </p:spPr>
          <p:txBody>
            <a:bodyPr wrap="none">
              <a:spAutoFit/>
            </a:bodyPr>
            <a:lstStyle/>
            <a:p>
              <a:pPr eaLnBrk="0" hangingPunct="0"/>
              <a:r>
                <a:rPr lang="en-GB">
                  <a:latin typeface="Verdana" pitchFamily="34" charset="0"/>
                </a:rPr>
                <a:t>9</a:t>
              </a:r>
            </a:p>
          </p:txBody>
        </p:sp>
        <p:grpSp>
          <p:nvGrpSpPr>
            <p:cNvPr id="1158" name="Group 293"/>
            <p:cNvGrpSpPr>
              <a:grpSpLocks/>
            </p:cNvGrpSpPr>
            <p:nvPr/>
          </p:nvGrpSpPr>
          <p:grpSpPr bwMode="auto">
            <a:xfrm>
              <a:off x="1351" y="3075"/>
              <a:ext cx="379" cy="520"/>
              <a:chOff x="1351" y="3075"/>
              <a:chExt cx="379" cy="520"/>
            </a:xfrm>
          </p:grpSpPr>
          <p:graphicFrame>
            <p:nvGraphicFramePr>
              <p:cNvPr id="1031" name="Object 294"/>
              <p:cNvGraphicFramePr>
                <a:graphicFrameLocks noChangeAspect="1"/>
              </p:cNvGraphicFramePr>
              <p:nvPr/>
            </p:nvGraphicFramePr>
            <p:xfrm>
              <a:off x="1370" y="3270"/>
              <a:ext cx="360" cy="325"/>
            </p:xfrm>
            <a:graphic>
              <a:graphicData uri="http://schemas.openxmlformats.org/presentationml/2006/ole">
                <mc:AlternateContent xmlns:mc="http://schemas.openxmlformats.org/markup-compatibility/2006">
                  <mc:Choice xmlns:v="urn:schemas-microsoft-com:vml" Requires="v">
                    <p:oleObj spid="_x0000_s1626" name="Photo Editor Photo" r:id="rId16" imgW="1325995" imgH="1135478" progId="">
                      <p:embed/>
                    </p:oleObj>
                  </mc:Choice>
                  <mc:Fallback>
                    <p:oleObj name="Photo Editor Photo" r:id="rId16" imgW="1325995" imgH="1135478" progId="">
                      <p:embed/>
                      <p:pic>
                        <p:nvPicPr>
                          <p:cNvPr id="0" name="Picture 5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0" y="3270"/>
                            <a:ext cx="360"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1" name="Text Box 295"/>
              <p:cNvSpPr txBox="1">
                <a:spLocks noChangeArrowheads="1"/>
              </p:cNvSpPr>
              <p:nvPr/>
            </p:nvSpPr>
            <p:spPr bwMode="auto">
              <a:xfrm>
                <a:off x="1351" y="3075"/>
                <a:ext cx="197" cy="212"/>
              </a:xfrm>
              <a:prstGeom prst="rect">
                <a:avLst/>
              </a:prstGeom>
              <a:noFill/>
              <a:ln w="9525">
                <a:noFill/>
                <a:miter lim="800000"/>
                <a:headEnd/>
                <a:tailEnd/>
              </a:ln>
            </p:spPr>
            <p:txBody>
              <a:bodyPr wrap="none">
                <a:spAutoFit/>
              </a:bodyPr>
              <a:lstStyle/>
              <a:p>
                <a:pPr eaLnBrk="0" hangingPunct="0"/>
                <a:r>
                  <a:rPr lang="en-GB">
                    <a:latin typeface="Verdana" pitchFamily="34" charset="0"/>
                  </a:rPr>
                  <a:t>4</a:t>
                </a:r>
              </a:p>
            </p:txBody>
          </p:sp>
        </p:grpSp>
        <p:graphicFrame>
          <p:nvGraphicFramePr>
            <p:cNvPr id="1029" name="Object 296"/>
            <p:cNvGraphicFramePr>
              <a:graphicFrameLocks noChangeAspect="1"/>
            </p:cNvGraphicFramePr>
            <p:nvPr/>
          </p:nvGraphicFramePr>
          <p:xfrm>
            <a:off x="1747" y="3270"/>
            <a:ext cx="360" cy="325"/>
          </p:xfrm>
          <a:graphic>
            <a:graphicData uri="http://schemas.openxmlformats.org/presentationml/2006/ole">
              <mc:AlternateContent xmlns:mc="http://schemas.openxmlformats.org/markup-compatibility/2006">
                <mc:Choice xmlns:v="urn:schemas-microsoft-com:vml" Requires="v">
                  <p:oleObj spid="_x0000_s1627" name="Photo Editor Photo" r:id="rId18" imgW="1325995" imgH="1135478" progId="">
                    <p:embed/>
                  </p:oleObj>
                </mc:Choice>
                <mc:Fallback>
                  <p:oleObj name="Photo Editor Photo" r:id="rId18" imgW="1325995" imgH="1135478" progId="">
                    <p:embed/>
                    <p:pic>
                      <p:nvPicPr>
                        <p:cNvPr id="0" name="Picture 56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47" y="3270"/>
                          <a:ext cx="360"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9" name="Text Box 297"/>
            <p:cNvSpPr txBox="1">
              <a:spLocks noChangeArrowheads="1"/>
            </p:cNvSpPr>
            <p:nvPr/>
          </p:nvSpPr>
          <p:spPr bwMode="auto">
            <a:xfrm>
              <a:off x="1729" y="3075"/>
              <a:ext cx="197" cy="212"/>
            </a:xfrm>
            <a:prstGeom prst="rect">
              <a:avLst/>
            </a:prstGeom>
            <a:noFill/>
            <a:ln w="9525">
              <a:noFill/>
              <a:miter lim="800000"/>
              <a:headEnd/>
              <a:tailEnd/>
            </a:ln>
          </p:spPr>
          <p:txBody>
            <a:bodyPr wrap="none">
              <a:spAutoFit/>
            </a:bodyPr>
            <a:lstStyle/>
            <a:p>
              <a:pPr eaLnBrk="0" hangingPunct="0"/>
              <a:r>
                <a:rPr lang="en-GB">
                  <a:latin typeface="Verdana" pitchFamily="34" charset="0"/>
                </a:rPr>
                <a:t>5</a:t>
              </a:r>
            </a:p>
          </p:txBody>
        </p:sp>
        <p:graphicFrame>
          <p:nvGraphicFramePr>
            <p:cNvPr id="1030" name="Object 298"/>
            <p:cNvGraphicFramePr>
              <a:graphicFrameLocks noChangeAspect="1"/>
            </p:cNvGraphicFramePr>
            <p:nvPr/>
          </p:nvGraphicFramePr>
          <p:xfrm>
            <a:off x="2123" y="3270"/>
            <a:ext cx="360" cy="325"/>
          </p:xfrm>
          <a:graphic>
            <a:graphicData uri="http://schemas.openxmlformats.org/presentationml/2006/ole">
              <mc:AlternateContent xmlns:mc="http://schemas.openxmlformats.org/markup-compatibility/2006">
                <mc:Choice xmlns:v="urn:schemas-microsoft-com:vml" Requires="v">
                  <p:oleObj spid="_x0000_s1628" name="Photo Editor Photo" r:id="rId20" imgW="1325995" imgH="1135478" progId="">
                    <p:embed/>
                  </p:oleObj>
                </mc:Choice>
                <mc:Fallback>
                  <p:oleObj name="Photo Editor Photo" r:id="rId20" imgW="1325995" imgH="1135478" progId="">
                    <p:embed/>
                    <p:pic>
                      <p:nvPicPr>
                        <p:cNvPr id="0" name="Picture 56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23" y="3270"/>
                          <a:ext cx="360"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0" name="Text Box 299"/>
            <p:cNvSpPr txBox="1">
              <a:spLocks noChangeArrowheads="1"/>
            </p:cNvSpPr>
            <p:nvPr/>
          </p:nvSpPr>
          <p:spPr bwMode="auto">
            <a:xfrm>
              <a:off x="2102" y="3075"/>
              <a:ext cx="197" cy="212"/>
            </a:xfrm>
            <a:prstGeom prst="rect">
              <a:avLst/>
            </a:prstGeom>
            <a:noFill/>
            <a:ln w="9525">
              <a:noFill/>
              <a:miter lim="800000"/>
              <a:headEnd/>
              <a:tailEnd/>
            </a:ln>
          </p:spPr>
          <p:txBody>
            <a:bodyPr wrap="none">
              <a:spAutoFit/>
            </a:bodyPr>
            <a:lstStyle/>
            <a:p>
              <a:pPr eaLnBrk="0" hangingPunct="0"/>
              <a:r>
                <a:rPr lang="en-GB">
                  <a:latin typeface="Verdana" pitchFamily="34" charset="0"/>
                </a:rPr>
                <a:t>6</a:t>
              </a:r>
            </a:p>
          </p:txBody>
        </p:sp>
      </p:grpSp>
      <p:sp>
        <p:nvSpPr>
          <p:cNvPr id="1087" name="Line 300"/>
          <p:cNvSpPr>
            <a:spLocks noChangeShapeType="1"/>
          </p:cNvSpPr>
          <p:nvPr/>
        </p:nvSpPr>
        <p:spPr bwMode="auto">
          <a:xfrm>
            <a:off x="2166938" y="4329112"/>
            <a:ext cx="344488" cy="228600"/>
          </a:xfrm>
          <a:prstGeom prst="line">
            <a:avLst/>
          </a:prstGeom>
          <a:noFill/>
          <a:ln w="38100">
            <a:solidFill>
              <a:schemeClr val="bg1"/>
            </a:solidFill>
            <a:round/>
            <a:headEnd/>
            <a:tailEnd type="triangle" w="med" len="med"/>
          </a:ln>
        </p:spPr>
        <p:txBody>
          <a:bodyPr/>
          <a:lstStyle/>
          <a:p>
            <a:endParaRPr lang="en-US"/>
          </a:p>
        </p:txBody>
      </p:sp>
      <p:sp>
        <p:nvSpPr>
          <p:cNvPr id="68909" name="Text Box 301"/>
          <p:cNvSpPr txBox="1">
            <a:spLocks noChangeArrowheads="1"/>
          </p:cNvSpPr>
          <p:nvPr/>
        </p:nvSpPr>
        <p:spPr bwMode="auto">
          <a:xfrm>
            <a:off x="-98425" y="5873750"/>
            <a:ext cx="2714625" cy="336550"/>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GB" b="1">
                <a:latin typeface="Calibri" pitchFamily="34" charset="0"/>
                <a:ea typeface="ＭＳ Ｐゴシック"/>
                <a:cs typeface="ＭＳ Ｐゴシック"/>
              </a:rPr>
              <a:t>Image acquisition </a:t>
            </a:r>
          </a:p>
        </p:txBody>
      </p:sp>
      <p:grpSp>
        <p:nvGrpSpPr>
          <p:cNvPr id="68685" name="Group 302"/>
          <p:cNvGrpSpPr>
            <a:grpSpLocks/>
          </p:cNvGrpSpPr>
          <p:nvPr/>
        </p:nvGrpSpPr>
        <p:grpSpPr bwMode="auto">
          <a:xfrm>
            <a:off x="503238" y="5176833"/>
            <a:ext cx="8005762" cy="1501773"/>
            <a:chOff x="325" y="3261"/>
            <a:chExt cx="5043" cy="946"/>
          </a:xfrm>
        </p:grpSpPr>
        <p:sp>
          <p:nvSpPr>
            <p:cNvPr id="1138" name="Text Box 303"/>
            <p:cNvSpPr txBox="1">
              <a:spLocks noChangeArrowheads="1"/>
            </p:cNvSpPr>
            <p:nvPr/>
          </p:nvSpPr>
          <p:spPr bwMode="auto">
            <a:xfrm>
              <a:off x="3658" y="3684"/>
              <a:ext cx="1710" cy="523"/>
            </a:xfrm>
            <a:prstGeom prst="rect">
              <a:avLst/>
            </a:prstGeom>
            <a:solidFill>
              <a:schemeClr val="bg1"/>
            </a:solidFill>
            <a:ln w="12700">
              <a:noFill/>
              <a:miter lim="800000"/>
              <a:headEnd type="none" w="sm" len="sm"/>
              <a:tailEnd type="none" w="sm" len="sm"/>
            </a:ln>
          </p:spPr>
          <p:txBody>
            <a:bodyPr>
              <a:spAutoFit/>
            </a:bodyPr>
            <a:lstStyle/>
            <a:p>
              <a:pPr algn="ctr" eaLnBrk="0" hangingPunct="0">
                <a:spcBef>
                  <a:spcPct val="50000"/>
                </a:spcBef>
              </a:pPr>
              <a:r>
                <a:rPr lang="en-GB" b="1" dirty="0" smtClean="0">
                  <a:latin typeface="Calibri" pitchFamily="34" charset="0"/>
                  <a:ea typeface="ＭＳ Ｐゴシック"/>
                  <a:cs typeface="ＭＳ Ｐゴシック"/>
                </a:rPr>
                <a:t>Result is a set of  DNA string/reads (length </a:t>
              </a:r>
              <a:r>
                <a:rPr lang="en-GB" b="1" dirty="0" err="1" smtClean="0">
                  <a:latin typeface="Calibri" pitchFamily="34" charset="0"/>
                  <a:ea typeface="ＭＳ Ｐゴシック"/>
                  <a:cs typeface="ＭＳ Ｐゴシック"/>
                </a:rPr>
                <a:t>approx</a:t>
              </a:r>
              <a:r>
                <a:rPr lang="en-GB" b="1" dirty="0" smtClean="0">
                  <a:latin typeface="Calibri" pitchFamily="34" charset="0"/>
                  <a:ea typeface="ＭＳ Ｐゴシック"/>
                  <a:cs typeface="ＭＳ Ｐゴシック"/>
                </a:rPr>
                <a:t> 150-200 nucleotides)</a:t>
              </a:r>
              <a:endParaRPr lang="en-GB" b="1" dirty="0">
                <a:latin typeface="Calibri" pitchFamily="34" charset="0"/>
                <a:ea typeface="ＭＳ Ｐゴシック"/>
                <a:cs typeface="ＭＳ Ｐゴシック"/>
              </a:endParaRPr>
            </a:p>
          </p:txBody>
        </p:sp>
        <p:grpSp>
          <p:nvGrpSpPr>
            <p:cNvPr id="1139" name="Group 304"/>
            <p:cNvGrpSpPr>
              <a:grpSpLocks/>
            </p:cNvGrpSpPr>
            <p:nvPr/>
          </p:nvGrpSpPr>
          <p:grpSpPr bwMode="auto">
            <a:xfrm>
              <a:off x="325" y="3261"/>
              <a:ext cx="4873" cy="154"/>
              <a:chOff x="1029" y="3773"/>
              <a:chExt cx="4873" cy="154"/>
            </a:xfrm>
          </p:grpSpPr>
          <p:sp>
            <p:nvSpPr>
              <p:cNvPr id="1140" name="Oval 305"/>
              <p:cNvSpPr>
                <a:spLocks noChangeArrowheads="1"/>
              </p:cNvSpPr>
              <p:nvPr/>
            </p:nvSpPr>
            <p:spPr bwMode="auto">
              <a:xfrm>
                <a:off x="1029" y="3822"/>
                <a:ext cx="70" cy="72"/>
              </a:xfrm>
              <a:prstGeom prst="ellipse">
                <a:avLst/>
              </a:prstGeom>
              <a:noFill/>
              <a:ln w="28575">
                <a:solidFill>
                  <a:srgbClr val="CCECFF"/>
                </a:solidFill>
                <a:round/>
                <a:headEnd/>
                <a:tailEnd/>
              </a:ln>
            </p:spPr>
            <p:txBody>
              <a:bodyPr wrap="none" anchor="ctr"/>
              <a:lstStyle/>
              <a:p>
                <a:endParaRPr lang="en-US">
                  <a:latin typeface="Calibri" pitchFamily="34" charset="0"/>
                </a:endParaRPr>
              </a:p>
            </p:txBody>
          </p:sp>
          <p:sp>
            <p:nvSpPr>
              <p:cNvPr id="1141" name="Oval 306"/>
              <p:cNvSpPr>
                <a:spLocks noChangeArrowheads="1"/>
              </p:cNvSpPr>
              <p:nvPr/>
            </p:nvSpPr>
            <p:spPr bwMode="auto">
              <a:xfrm>
                <a:off x="1396" y="3823"/>
                <a:ext cx="69" cy="72"/>
              </a:xfrm>
              <a:prstGeom prst="ellipse">
                <a:avLst/>
              </a:prstGeom>
              <a:noFill/>
              <a:ln w="28575">
                <a:solidFill>
                  <a:srgbClr val="CCECFF"/>
                </a:solidFill>
                <a:round/>
                <a:headEnd/>
                <a:tailEnd/>
              </a:ln>
            </p:spPr>
            <p:txBody>
              <a:bodyPr wrap="none" anchor="ctr"/>
              <a:lstStyle/>
              <a:p>
                <a:endParaRPr lang="en-US">
                  <a:latin typeface="Calibri" pitchFamily="34" charset="0"/>
                </a:endParaRPr>
              </a:p>
            </p:txBody>
          </p:sp>
          <p:sp>
            <p:nvSpPr>
              <p:cNvPr id="1142" name="Oval 307"/>
              <p:cNvSpPr>
                <a:spLocks noChangeArrowheads="1"/>
              </p:cNvSpPr>
              <p:nvPr/>
            </p:nvSpPr>
            <p:spPr bwMode="auto">
              <a:xfrm>
                <a:off x="1779" y="3816"/>
                <a:ext cx="69" cy="73"/>
              </a:xfrm>
              <a:prstGeom prst="ellipse">
                <a:avLst/>
              </a:prstGeom>
              <a:noFill/>
              <a:ln w="28575">
                <a:solidFill>
                  <a:srgbClr val="CCECFF"/>
                </a:solidFill>
                <a:round/>
                <a:headEnd/>
                <a:tailEnd/>
              </a:ln>
            </p:spPr>
            <p:txBody>
              <a:bodyPr wrap="none" anchor="ctr"/>
              <a:lstStyle/>
              <a:p>
                <a:endParaRPr lang="en-US">
                  <a:latin typeface="Calibri" pitchFamily="34" charset="0"/>
                </a:endParaRPr>
              </a:p>
            </p:txBody>
          </p:sp>
          <p:sp>
            <p:nvSpPr>
              <p:cNvPr id="1143" name="Oval 308"/>
              <p:cNvSpPr>
                <a:spLocks noChangeArrowheads="1"/>
              </p:cNvSpPr>
              <p:nvPr/>
            </p:nvSpPr>
            <p:spPr bwMode="auto">
              <a:xfrm>
                <a:off x="3291" y="3819"/>
                <a:ext cx="69" cy="73"/>
              </a:xfrm>
              <a:prstGeom prst="ellipse">
                <a:avLst/>
              </a:prstGeom>
              <a:noFill/>
              <a:ln w="28575">
                <a:solidFill>
                  <a:srgbClr val="CCECFF"/>
                </a:solidFill>
                <a:round/>
                <a:headEnd/>
                <a:tailEnd/>
              </a:ln>
            </p:spPr>
            <p:txBody>
              <a:bodyPr wrap="none" anchor="ctr"/>
              <a:lstStyle/>
              <a:p>
                <a:endParaRPr lang="en-US">
                  <a:latin typeface="Calibri" pitchFamily="34" charset="0"/>
                </a:endParaRPr>
              </a:p>
            </p:txBody>
          </p:sp>
          <p:sp>
            <p:nvSpPr>
              <p:cNvPr id="1144" name="Oval 309"/>
              <p:cNvSpPr>
                <a:spLocks noChangeArrowheads="1"/>
              </p:cNvSpPr>
              <p:nvPr/>
            </p:nvSpPr>
            <p:spPr bwMode="auto">
              <a:xfrm>
                <a:off x="3679" y="3824"/>
                <a:ext cx="70" cy="73"/>
              </a:xfrm>
              <a:prstGeom prst="ellipse">
                <a:avLst/>
              </a:prstGeom>
              <a:noFill/>
              <a:ln w="28575">
                <a:solidFill>
                  <a:srgbClr val="CCECFF"/>
                </a:solidFill>
                <a:round/>
                <a:headEnd/>
                <a:tailEnd/>
              </a:ln>
            </p:spPr>
            <p:txBody>
              <a:bodyPr wrap="none" anchor="ctr"/>
              <a:lstStyle/>
              <a:p>
                <a:endParaRPr lang="en-US">
                  <a:latin typeface="Calibri" pitchFamily="34" charset="0"/>
                </a:endParaRPr>
              </a:p>
            </p:txBody>
          </p:sp>
          <p:sp>
            <p:nvSpPr>
              <p:cNvPr id="1145" name="Oval 310"/>
              <p:cNvSpPr>
                <a:spLocks noChangeArrowheads="1"/>
              </p:cNvSpPr>
              <p:nvPr/>
            </p:nvSpPr>
            <p:spPr bwMode="auto">
              <a:xfrm>
                <a:off x="4043" y="3825"/>
                <a:ext cx="69" cy="73"/>
              </a:xfrm>
              <a:prstGeom prst="ellipse">
                <a:avLst/>
              </a:prstGeom>
              <a:noFill/>
              <a:ln w="28575">
                <a:solidFill>
                  <a:srgbClr val="CCECFF"/>
                </a:solidFill>
                <a:round/>
                <a:headEnd/>
                <a:tailEnd/>
              </a:ln>
            </p:spPr>
            <p:txBody>
              <a:bodyPr wrap="none" anchor="ctr"/>
              <a:lstStyle/>
              <a:p>
                <a:endParaRPr lang="en-US">
                  <a:latin typeface="Calibri" pitchFamily="34" charset="0"/>
                </a:endParaRPr>
              </a:p>
            </p:txBody>
          </p:sp>
          <p:sp>
            <p:nvSpPr>
              <p:cNvPr id="1146" name="Oval 311"/>
              <p:cNvSpPr>
                <a:spLocks noChangeArrowheads="1"/>
              </p:cNvSpPr>
              <p:nvPr/>
            </p:nvSpPr>
            <p:spPr bwMode="auto">
              <a:xfrm>
                <a:off x="2156" y="3826"/>
                <a:ext cx="69" cy="73"/>
              </a:xfrm>
              <a:prstGeom prst="ellipse">
                <a:avLst/>
              </a:prstGeom>
              <a:noFill/>
              <a:ln w="28575">
                <a:solidFill>
                  <a:srgbClr val="CCECFF"/>
                </a:solidFill>
                <a:round/>
                <a:headEnd/>
                <a:tailEnd/>
              </a:ln>
            </p:spPr>
            <p:txBody>
              <a:bodyPr wrap="none" anchor="ctr"/>
              <a:lstStyle/>
              <a:p>
                <a:endParaRPr lang="en-US">
                  <a:latin typeface="Calibri" pitchFamily="34" charset="0"/>
                </a:endParaRPr>
              </a:p>
            </p:txBody>
          </p:sp>
          <p:sp>
            <p:nvSpPr>
              <p:cNvPr id="1147" name="Oval 312"/>
              <p:cNvSpPr>
                <a:spLocks noChangeArrowheads="1"/>
              </p:cNvSpPr>
              <p:nvPr/>
            </p:nvSpPr>
            <p:spPr bwMode="auto">
              <a:xfrm>
                <a:off x="2535" y="3819"/>
                <a:ext cx="69" cy="73"/>
              </a:xfrm>
              <a:prstGeom prst="ellipse">
                <a:avLst/>
              </a:prstGeom>
              <a:noFill/>
              <a:ln w="28575">
                <a:solidFill>
                  <a:srgbClr val="CCECFF"/>
                </a:solidFill>
                <a:round/>
                <a:headEnd/>
                <a:tailEnd/>
              </a:ln>
            </p:spPr>
            <p:txBody>
              <a:bodyPr wrap="none" anchor="ctr"/>
              <a:lstStyle/>
              <a:p>
                <a:endParaRPr lang="en-US">
                  <a:latin typeface="Calibri" pitchFamily="34" charset="0"/>
                </a:endParaRPr>
              </a:p>
            </p:txBody>
          </p:sp>
          <p:sp>
            <p:nvSpPr>
              <p:cNvPr id="1148" name="Oval 313"/>
              <p:cNvSpPr>
                <a:spLocks noChangeArrowheads="1"/>
              </p:cNvSpPr>
              <p:nvPr/>
            </p:nvSpPr>
            <p:spPr bwMode="auto">
              <a:xfrm>
                <a:off x="2911" y="3817"/>
                <a:ext cx="69" cy="73"/>
              </a:xfrm>
              <a:prstGeom prst="ellipse">
                <a:avLst/>
              </a:prstGeom>
              <a:noFill/>
              <a:ln w="28575">
                <a:solidFill>
                  <a:srgbClr val="CCECFF"/>
                </a:solidFill>
                <a:round/>
                <a:headEnd/>
                <a:tailEnd/>
              </a:ln>
            </p:spPr>
            <p:txBody>
              <a:bodyPr wrap="none" anchor="ctr"/>
              <a:lstStyle/>
              <a:p>
                <a:endParaRPr lang="en-US">
                  <a:latin typeface="Calibri" pitchFamily="34" charset="0"/>
                </a:endParaRPr>
              </a:p>
            </p:txBody>
          </p:sp>
          <p:grpSp>
            <p:nvGrpSpPr>
              <p:cNvPr id="1149" name="Group 314"/>
              <p:cNvGrpSpPr>
                <a:grpSpLocks/>
              </p:cNvGrpSpPr>
              <p:nvPr/>
            </p:nvGrpSpPr>
            <p:grpSpPr bwMode="auto">
              <a:xfrm>
                <a:off x="4462" y="3773"/>
                <a:ext cx="1440" cy="154"/>
                <a:chOff x="4230" y="3781"/>
                <a:chExt cx="1440" cy="154"/>
              </a:xfrm>
            </p:grpSpPr>
            <p:grpSp>
              <p:nvGrpSpPr>
                <p:cNvPr id="1150" name="Group 315"/>
                <p:cNvGrpSpPr>
                  <a:grpSpLocks/>
                </p:cNvGrpSpPr>
                <p:nvPr/>
              </p:nvGrpSpPr>
              <p:grpSpPr bwMode="auto">
                <a:xfrm>
                  <a:off x="4421" y="3781"/>
                  <a:ext cx="1249" cy="154"/>
                  <a:chOff x="4421" y="3781"/>
                  <a:chExt cx="1249" cy="154"/>
                </a:xfrm>
              </p:grpSpPr>
              <p:sp>
                <p:nvSpPr>
                  <p:cNvPr id="1152" name="Rectangle 316"/>
                  <p:cNvSpPr>
                    <a:spLocks noChangeArrowheads="1"/>
                  </p:cNvSpPr>
                  <p:nvPr/>
                </p:nvSpPr>
                <p:spPr bwMode="auto">
                  <a:xfrm>
                    <a:off x="4446" y="3813"/>
                    <a:ext cx="1005" cy="93"/>
                  </a:xfrm>
                  <a:prstGeom prst="rect">
                    <a:avLst/>
                  </a:prstGeom>
                  <a:solidFill>
                    <a:srgbClr val="000000"/>
                  </a:solidFill>
                  <a:ln w="9525" algn="ctr">
                    <a:noFill/>
                    <a:miter lim="800000"/>
                    <a:headEnd/>
                    <a:tailEnd/>
                  </a:ln>
                </p:spPr>
                <p:txBody>
                  <a:bodyPr wrap="none" anchor="ctr"/>
                  <a:lstStyle/>
                  <a:p>
                    <a:endParaRPr lang="en-US">
                      <a:latin typeface="Calibri" pitchFamily="34" charset="0"/>
                    </a:endParaRPr>
                  </a:p>
                </p:txBody>
              </p:sp>
              <p:sp>
                <p:nvSpPr>
                  <p:cNvPr id="1153" name="Text Box 317"/>
                  <p:cNvSpPr txBox="1">
                    <a:spLocks noChangeArrowheads="1"/>
                  </p:cNvSpPr>
                  <p:nvPr/>
                </p:nvSpPr>
                <p:spPr bwMode="auto">
                  <a:xfrm>
                    <a:off x="4421" y="3781"/>
                    <a:ext cx="1249" cy="154"/>
                  </a:xfrm>
                  <a:prstGeom prst="rect">
                    <a:avLst/>
                  </a:prstGeom>
                  <a:noFill/>
                  <a:ln w="9525">
                    <a:noFill/>
                    <a:miter lim="800000"/>
                    <a:headEnd/>
                    <a:tailEnd/>
                  </a:ln>
                </p:spPr>
                <p:txBody>
                  <a:bodyPr>
                    <a:spAutoFit/>
                  </a:bodyPr>
                  <a:lstStyle/>
                  <a:p>
                    <a:r>
                      <a:rPr lang="en-GB" sz="1000" b="1">
                        <a:solidFill>
                          <a:srgbClr val="00FF00"/>
                        </a:solidFill>
                        <a:latin typeface="Calibri" pitchFamily="34" charset="0"/>
                      </a:rPr>
                      <a:t>T</a:t>
                    </a:r>
                    <a:r>
                      <a:rPr lang="en-GB" sz="1000" b="1">
                        <a:latin typeface="Calibri" pitchFamily="34" charset="0"/>
                      </a:rPr>
                      <a:t> </a:t>
                    </a:r>
                    <a:r>
                      <a:rPr lang="en-GB" sz="1000" b="1">
                        <a:solidFill>
                          <a:srgbClr val="6666FF"/>
                        </a:solidFill>
                        <a:latin typeface="Calibri" pitchFamily="34" charset="0"/>
                      </a:rPr>
                      <a:t>G</a:t>
                    </a:r>
                    <a:r>
                      <a:rPr lang="en-GB" sz="1000" b="1">
                        <a:latin typeface="Calibri" pitchFamily="34" charset="0"/>
                      </a:rPr>
                      <a:t> </a:t>
                    </a:r>
                    <a:r>
                      <a:rPr lang="en-GB" sz="1000" b="1">
                        <a:solidFill>
                          <a:srgbClr val="FF3300"/>
                        </a:solidFill>
                        <a:latin typeface="Calibri" pitchFamily="34" charset="0"/>
                      </a:rPr>
                      <a:t>C</a:t>
                    </a:r>
                    <a:r>
                      <a:rPr lang="en-GB" sz="1000" b="1">
                        <a:latin typeface="Calibri" pitchFamily="34" charset="0"/>
                      </a:rPr>
                      <a:t> </a:t>
                    </a:r>
                    <a:r>
                      <a:rPr lang="en-GB" sz="1000" b="1">
                        <a:solidFill>
                          <a:srgbClr val="00FF00"/>
                        </a:solidFill>
                        <a:latin typeface="Calibri" pitchFamily="34" charset="0"/>
                      </a:rPr>
                      <a:t>T</a:t>
                    </a:r>
                    <a:r>
                      <a:rPr lang="en-GB" sz="1000" b="1">
                        <a:latin typeface="Calibri" pitchFamily="34" charset="0"/>
                      </a:rPr>
                      <a:t> </a:t>
                    </a:r>
                    <a:r>
                      <a:rPr lang="en-GB" sz="1000" b="1">
                        <a:solidFill>
                          <a:srgbClr val="FFCC00"/>
                        </a:solidFill>
                        <a:latin typeface="Calibri" pitchFamily="34" charset="0"/>
                      </a:rPr>
                      <a:t>A</a:t>
                    </a:r>
                    <a:r>
                      <a:rPr lang="en-GB" sz="1000" b="1">
                        <a:latin typeface="Calibri" pitchFamily="34" charset="0"/>
                      </a:rPr>
                      <a:t> </a:t>
                    </a:r>
                    <a:r>
                      <a:rPr lang="en-GB" sz="1000" b="1">
                        <a:solidFill>
                          <a:srgbClr val="FF3300"/>
                        </a:solidFill>
                        <a:latin typeface="Calibri" pitchFamily="34" charset="0"/>
                      </a:rPr>
                      <a:t>C</a:t>
                    </a:r>
                    <a:r>
                      <a:rPr lang="en-GB" sz="1000" b="1">
                        <a:latin typeface="Calibri" pitchFamily="34" charset="0"/>
                      </a:rPr>
                      <a:t> </a:t>
                    </a:r>
                    <a:r>
                      <a:rPr lang="en-GB" sz="1000" b="1">
                        <a:solidFill>
                          <a:srgbClr val="6666FF"/>
                        </a:solidFill>
                        <a:latin typeface="Calibri" pitchFamily="34" charset="0"/>
                      </a:rPr>
                      <a:t>G</a:t>
                    </a:r>
                    <a:r>
                      <a:rPr lang="en-GB" sz="1000" b="1">
                        <a:latin typeface="Calibri" pitchFamily="34" charset="0"/>
                      </a:rPr>
                      <a:t> </a:t>
                    </a:r>
                    <a:r>
                      <a:rPr lang="en-GB" sz="1000" b="1">
                        <a:solidFill>
                          <a:srgbClr val="FFCC00"/>
                        </a:solidFill>
                        <a:latin typeface="Calibri" pitchFamily="34" charset="0"/>
                      </a:rPr>
                      <a:t>A</a:t>
                    </a:r>
                    <a:r>
                      <a:rPr lang="en-GB" sz="1000" b="1">
                        <a:latin typeface="Calibri" pitchFamily="34" charset="0"/>
                      </a:rPr>
                      <a:t> </a:t>
                    </a:r>
                    <a:r>
                      <a:rPr lang="en-GB" sz="1000" b="1">
                        <a:solidFill>
                          <a:srgbClr val="00FF00"/>
                        </a:solidFill>
                        <a:latin typeface="Calibri" pitchFamily="34" charset="0"/>
                      </a:rPr>
                      <a:t>T </a:t>
                    </a:r>
                    <a:r>
                      <a:rPr lang="en-GB" sz="1000" b="1">
                        <a:solidFill>
                          <a:schemeClr val="folHlink"/>
                        </a:solidFill>
                        <a:latin typeface="Calibri" pitchFamily="34" charset="0"/>
                      </a:rPr>
                      <a:t>…</a:t>
                    </a:r>
                  </a:p>
                </p:txBody>
              </p:sp>
            </p:grpSp>
            <p:sp>
              <p:nvSpPr>
                <p:cNvPr id="1151" name="Line 318"/>
                <p:cNvSpPr>
                  <a:spLocks noChangeShapeType="1"/>
                </p:cNvSpPr>
                <p:nvPr/>
              </p:nvSpPr>
              <p:spPr bwMode="auto">
                <a:xfrm>
                  <a:off x="4230" y="3860"/>
                  <a:ext cx="129" cy="0"/>
                </a:xfrm>
                <a:prstGeom prst="line">
                  <a:avLst/>
                </a:prstGeom>
                <a:noFill/>
                <a:ln w="28575">
                  <a:solidFill>
                    <a:schemeClr val="tx1"/>
                  </a:solidFill>
                  <a:round/>
                  <a:headEnd/>
                  <a:tailEnd type="triangle" w="med" len="med"/>
                </a:ln>
              </p:spPr>
              <p:txBody>
                <a:bodyPr wrap="none" anchor="ctr"/>
                <a:lstStyle/>
                <a:p>
                  <a:endParaRPr lang="en-US"/>
                </a:p>
              </p:txBody>
            </p:sp>
          </p:grpSp>
        </p:grpSp>
      </p:grpSp>
      <p:sp>
        <p:nvSpPr>
          <p:cNvPr id="68927" name="Text Box 319"/>
          <p:cNvSpPr txBox="1">
            <a:spLocks noChangeArrowheads="1"/>
          </p:cNvSpPr>
          <p:nvPr/>
        </p:nvSpPr>
        <p:spPr bwMode="auto">
          <a:xfrm>
            <a:off x="6753261" y="4184650"/>
            <a:ext cx="2390775" cy="336550"/>
          </a:xfrm>
          <a:prstGeom prst="rect">
            <a:avLst/>
          </a:prstGeom>
          <a:noFill/>
          <a:ln w="12700">
            <a:noFill/>
            <a:miter lim="800000"/>
            <a:headEnd type="none" w="sm" len="sm"/>
            <a:tailEnd type="none" w="sm" len="sm"/>
          </a:ln>
        </p:spPr>
        <p:txBody>
          <a:bodyPr>
            <a:spAutoFit/>
          </a:bodyPr>
          <a:lstStyle/>
          <a:p>
            <a:pPr algn="ctr" eaLnBrk="0" hangingPunct="0">
              <a:spcBef>
                <a:spcPct val="50000"/>
              </a:spcBef>
            </a:pPr>
            <a:r>
              <a:rPr lang="en-GB" b="1">
                <a:latin typeface="Calibri" pitchFamily="34" charset="0"/>
                <a:ea typeface="ＭＳ Ｐゴシック"/>
                <a:cs typeface="ＭＳ Ｐゴシック"/>
              </a:rPr>
              <a:t>Sequencing </a:t>
            </a:r>
          </a:p>
        </p:txBody>
      </p:sp>
      <p:sp>
        <p:nvSpPr>
          <p:cNvPr id="68928" name="Line 320"/>
          <p:cNvSpPr>
            <a:spLocks noChangeShapeType="1"/>
          </p:cNvSpPr>
          <p:nvPr/>
        </p:nvSpPr>
        <p:spPr bwMode="auto">
          <a:xfrm>
            <a:off x="6378300" y="2489201"/>
            <a:ext cx="703262" cy="0"/>
          </a:xfrm>
          <a:prstGeom prst="line">
            <a:avLst/>
          </a:prstGeom>
          <a:noFill/>
          <a:ln w="38100">
            <a:solidFill>
              <a:schemeClr val="tx1"/>
            </a:solidFill>
            <a:round/>
            <a:headEnd/>
            <a:tailEnd type="triangle" w="med" len="med"/>
          </a:ln>
        </p:spPr>
        <p:txBody>
          <a:bodyPr/>
          <a:lstStyle/>
          <a:p>
            <a:endParaRPr lang="en-US"/>
          </a:p>
        </p:txBody>
      </p:sp>
      <p:grpSp>
        <p:nvGrpSpPr>
          <p:cNvPr id="68691" name="Group 321"/>
          <p:cNvGrpSpPr>
            <a:grpSpLocks/>
          </p:cNvGrpSpPr>
          <p:nvPr/>
        </p:nvGrpSpPr>
        <p:grpSpPr bwMode="auto">
          <a:xfrm>
            <a:off x="4720950" y="2238376"/>
            <a:ext cx="692150" cy="468313"/>
            <a:chOff x="3082" y="1689"/>
            <a:chExt cx="436" cy="295"/>
          </a:xfrm>
        </p:grpSpPr>
        <p:grpSp>
          <p:nvGrpSpPr>
            <p:cNvPr id="1128" name="Group 322"/>
            <p:cNvGrpSpPr>
              <a:grpSpLocks/>
            </p:cNvGrpSpPr>
            <p:nvPr/>
          </p:nvGrpSpPr>
          <p:grpSpPr bwMode="auto">
            <a:xfrm flipH="1">
              <a:off x="3082" y="1689"/>
              <a:ext cx="436" cy="200"/>
              <a:chOff x="2227" y="1421"/>
              <a:chExt cx="424" cy="253"/>
            </a:xfrm>
          </p:grpSpPr>
          <p:grpSp>
            <p:nvGrpSpPr>
              <p:cNvPr id="1130" name="Group 323"/>
              <p:cNvGrpSpPr>
                <a:grpSpLocks/>
              </p:cNvGrpSpPr>
              <p:nvPr/>
            </p:nvGrpSpPr>
            <p:grpSpPr bwMode="auto">
              <a:xfrm>
                <a:off x="2227" y="1421"/>
                <a:ext cx="214" cy="253"/>
                <a:chOff x="2227" y="1421"/>
                <a:chExt cx="214" cy="253"/>
              </a:xfrm>
            </p:grpSpPr>
            <p:cxnSp>
              <p:nvCxnSpPr>
                <p:cNvPr id="1135" name="AutoShape 324"/>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p:spPr>
            </p:cxnSp>
            <p:cxnSp>
              <p:nvCxnSpPr>
                <p:cNvPr id="1136" name="AutoShape 325"/>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p:spPr>
            </p:cxnSp>
            <p:cxnSp>
              <p:nvCxnSpPr>
                <p:cNvPr id="1137" name="AutoShape 326"/>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p:spPr>
            </p:cxnSp>
          </p:grpSp>
          <p:grpSp>
            <p:nvGrpSpPr>
              <p:cNvPr id="1131" name="Group 327"/>
              <p:cNvGrpSpPr>
                <a:grpSpLocks/>
              </p:cNvGrpSpPr>
              <p:nvPr/>
            </p:nvGrpSpPr>
            <p:grpSpPr bwMode="auto">
              <a:xfrm flipH="1">
                <a:off x="2437" y="1421"/>
                <a:ext cx="214" cy="253"/>
                <a:chOff x="2227" y="1421"/>
                <a:chExt cx="214" cy="253"/>
              </a:xfrm>
            </p:grpSpPr>
            <p:cxnSp>
              <p:nvCxnSpPr>
                <p:cNvPr id="1132" name="AutoShape 328"/>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p:spPr>
            </p:cxnSp>
            <p:cxnSp>
              <p:nvCxnSpPr>
                <p:cNvPr id="1133" name="AutoShape 329"/>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p:spPr>
            </p:cxnSp>
            <p:cxnSp>
              <p:nvCxnSpPr>
                <p:cNvPr id="1134" name="AutoShape 330"/>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p:spPr>
            </p:cxnSp>
          </p:grpSp>
        </p:grpSp>
        <p:sp>
          <p:nvSpPr>
            <p:cNvPr id="1129" name="Rectangle 331"/>
            <p:cNvSpPr>
              <a:spLocks noChangeArrowheads="1"/>
            </p:cNvSpPr>
            <p:nvPr/>
          </p:nvSpPr>
          <p:spPr bwMode="auto">
            <a:xfrm rot="5400000">
              <a:off x="3045" y="1924"/>
              <a:ext cx="99" cy="21"/>
            </a:xfrm>
            <a:prstGeom prst="rect">
              <a:avLst/>
            </a:prstGeom>
            <a:solidFill>
              <a:srgbClr val="6699FF"/>
            </a:solidFill>
            <a:ln w="9525">
              <a:solidFill>
                <a:schemeClr val="tx1"/>
              </a:solidFill>
              <a:miter lim="800000"/>
              <a:headEnd/>
              <a:tailEnd/>
            </a:ln>
          </p:spPr>
          <p:txBody>
            <a:bodyPr wrap="none" anchor="ctr"/>
            <a:lstStyle/>
            <a:p>
              <a:endParaRPr lang="en-US"/>
            </a:p>
          </p:txBody>
        </p:sp>
      </p:grpSp>
      <p:grpSp>
        <p:nvGrpSpPr>
          <p:cNvPr id="68696" name="Group 332"/>
          <p:cNvGrpSpPr>
            <a:grpSpLocks/>
          </p:cNvGrpSpPr>
          <p:nvPr/>
        </p:nvGrpSpPr>
        <p:grpSpPr bwMode="auto">
          <a:xfrm>
            <a:off x="4787625" y="2298701"/>
            <a:ext cx="558800" cy="412750"/>
            <a:chOff x="3124" y="1730"/>
            <a:chExt cx="352" cy="260"/>
          </a:xfrm>
        </p:grpSpPr>
        <p:grpSp>
          <p:nvGrpSpPr>
            <p:cNvPr id="1117" name="Group 333"/>
            <p:cNvGrpSpPr>
              <a:grpSpLocks/>
            </p:cNvGrpSpPr>
            <p:nvPr/>
          </p:nvGrpSpPr>
          <p:grpSpPr bwMode="auto">
            <a:xfrm flipH="1">
              <a:off x="3124" y="1730"/>
              <a:ext cx="352" cy="179"/>
              <a:chOff x="2227" y="1421"/>
              <a:chExt cx="424" cy="253"/>
            </a:xfrm>
          </p:grpSpPr>
          <p:grpSp>
            <p:nvGrpSpPr>
              <p:cNvPr id="1120" name="Group 334"/>
              <p:cNvGrpSpPr>
                <a:grpSpLocks/>
              </p:cNvGrpSpPr>
              <p:nvPr/>
            </p:nvGrpSpPr>
            <p:grpSpPr bwMode="auto">
              <a:xfrm>
                <a:off x="2227" y="1421"/>
                <a:ext cx="214" cy="253"/>
                <a:chOff x="2227" y="1421"/>
                <a:chExt cx="214" cy="253"/>
              </a:xfrm>
            </p:grpSpPr>
            <p:cxnSp>
              <p:nvCxnSpPr>
                <p:cNvPr id="1125" name="AutoShape 335"/>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p:spPr>
            </p:cxnSp>
            <p:cxnSp>
              <p:nvCxnSpPr>
                <p:cNvPr id="1126" name="AutoShape 336"/>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p:spPr>
            </p:cxnSp>
            <p:cxnSp>
              <p:nvCxnSpPr>
                <p:cNvPr id="1127" name="AutoShape 337"/>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p:spPr>
            </p:cxnSp>
          </p:grpSp>
          <p:grpSp>
            <p:nvGrpSpPr>
              <p:cNvPr id="1121" name="Group 338"/>
              <p:cNvGrpSpPr>
                <a:grpSpLocks/>
              </p:cNvGrpSpPr>
              <p:nvPr/>
            </p:nvGrpSpPr>
            <p:grpSpPr bwMode="auto">
              <a:xfrm flipH="1">
                <a:off x="2437" y="1421"/>
                <a:ext cx="214" cy="253"/>
                <a:chOff x="2227" y="1421"/>
                <a:chExt cx="214" cy="253"/>
              </a:xfrm>
            </p:grpSpPr>
            <p:cxnSp>
              <p:nvCxnSpPr>
                <p:cNvPr id="1122" name="AutoShape 339"/>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p:spPr>
            </p:cxnSp>
            <p:cxnSp>
              <p:nvCxnSpPr>
                <p:cNvPr id="1123" name="AutoShape 340"/>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p:spPr>
            </p:cxnSp>
            <p:cxnSp>
              <p:nvCxnSpPr>
                <p:cNvPr id="1124" name="AutoShape 341"/>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p:spPr>
            </p:cxnSp>
          </p:grpSp>
        </p:grpSp>
        <p:sp>
          <p:nvSpPr>
            <p:cNvPr id="1118" name="Rectangle 342"/>
            <p:cNvSpPr>
              <a:spLocks noChangeArrowheads="1"/>
            </p:cNvSpPr>
            <p:nvPr/>
          </p:nvSpPr>
          <p:spPr bwMode="auto">
            <a:xfrm rot="16200000" flipH="1">
              <a:off x="3414" y="1928"/>
              <a:ext cx="103" cy="21"/>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119" name="Rectangle 343"/>
            <p:cNvSpPr>
              <a:spLocks noChangeArrowheads="1"/>
            </p:cNvSpPr>
            <p:nvPr/>
          </p:nvSpPr>
          <p:spPr bwMode="auto">
            <a:xfrm rot="5400000">
              <a:off x="3085" y="1924"/>
              <a:ext cx="99" cy="21"/>
            </a:xfrm>
            <a:prstGeom prst="rect">
              <a:avLst/>
            </a:prstGeom>
            <a:solidFill>
              <a:srgbClr val="6699FF"/>
            </a:solidFill>
            <a:ln w="9525">
              <a:solidFill>
                <a:schemeClr val="tx1"/>
              </a:solidFill>
              <a:miter lim="800000"/>
              <a:headEnd/>
              <a:tailEnd/>
            </a:ln>
          </p:spPr>
          <p:txBody>
            <a:bodyPr wrap="none" anchor="ctr"/>
            <a:lstStyle/>
            <a:p>
              <a:endParaRPr lang="en-US"/>
            </a:p>
          </p:txBody>
        </p:sp>
      </p:grpSp>
      <p:grpSp>
        <p:nvGrpSpPr>
          <p:cNvPr id="68701" name="Group 344"/>
          <p:cNvGrpSpPr>
            <a:grpSpLocks/>
          </p:cNvGrpSpPr>
          <p:nvPr/>
        </p:nvGrpSpPr>
        <p:grpSpPr bwMode="auto">
          <a:xfrm>
            <a:off x="5384525" y="1782764"/>
            <a:ext cx="692150" cy="468312"/>
            <a:chOff x="3082" y="1689"/>
            <a:chExt cx="436" cy="295"/>
          </a:xfrm>
        </p:grpSpPr>
        <p:grpSp>
          <p:nvGrpSpPr>
            <p:cNvPr id="1107" name="Group 345"/>
            <p:cNvGrpSpPr>
              <a:grpSpLocks/>
            </p:cNvGrpSpPr>
            <p:nvPr/>
          </p:nvGrpSpPr>
          <p:grpSpPr bwMode="auto">
            <a:xfrm flipH="1">
              <a:off x="3082" y="1689"/>
              <a:ext cx="436" cy="200"/>
              <a:chOff x="2227" y="1421"/>
              <a:chExt cx="424" cy="253"/>
            </a:xfrm>
          </p:grpSpPr>
          <p:grpSp>
            <p:nvGrpSpPr>
              <p:cNvPr id="1109" name="Group 346"/>
              <p:cNvGrpSpPr>
                <a:grpSpLocks/>
              </p:cNvGrpSpPr>
              <p:nvPr/>
            </p:nvGrpSpPr>
            <p:grpSpPr bwMode="auto">
              <a:xfrm>
                <a:off x="2227" y="1421"/>
                <a:ext cx="214" cy="253"/>
                <a:chOff x="2227" y="1421"/>
                <a:chExt cx="214" cy="253"/>
              </a:xfrm>
            </p:grpSpPr>
            <p:cxnSp>
              <p:nvCxnSpPr>
                <p:cNvPr id="1114" name="AutoShape 347"/>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p:spPr>
            </p:cxnSp>
            <p:cxnSp>
              <p:nvCxnSpPr>
                <p:cNvPr id="1115" name="AutoShape 348"/>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p:spPr>
            </p:cxnSp>
            <p:cxnSp>
              <p:nvCxnSpPr>
                <p:cNvPr id="1116" name="AutoShape 349"/>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p:spPr>
            </p:cxnSp>
          </p:grpSp>
          <p:grpSp>
            <p:nvGrpSpPr>
              <p:cNvPr id="1110" name="Group 350"/>
              <p:cNvGrpSpPr>
                <a:grpSpLocks/>
              </p:cNvGrpSpPr>
              <p:nvPr/>
            </p:nvGrpSpPr>
            <p:grpSpPr bwMode="auto">
              <a:xfrm flipH="1">
                <a:off x="2437" y="1421"/>
                <a:ext cx="214" cy="253"/>
                <a:chOff x="2227" y="1421"/>
                <a:chExt cx="214" cy="253"/>
              </a:xfrm>
            </p:grpSpPr>
            <p:cxnSp>
              <p:nvCxnSpPr>
                <p:cNvPr id="1111" name="AutoShape 351"/>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p:spPr>
            </p:cxnSp>
            <p:cxnSp>
              <p:nvCxnSpPr>
                <p:cNvPr id="1112" name="AutoShape 352"/>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p:spPr>
            </p:cxnSp>
            <p:cxnSp>
              <p:nvCxnSpPr>
                <p:cNvPr id="1113" name="AutoShape 353"/>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p:spPr>
            </p:cxnSp>
          </p:grpSp>
        </p:grpSp>
        <p:sp>
          <p:nvSpPr>
            <p:cNvPr id="1108" name="Rectangle 354"/>
            <p:cNvSpPr>
              <a:spLocks noChangeArrowheads="1"/>
            </p:cNvSpPr>
            <p:nvPr/>
          </p:nvSpPr>
          <p:spPr bwMode="auto">
            <a:xfrm rot="5400000">
              <a:off x="3045" y="1924"/>
              <a:ext cx="99" cy="21"/>
            </a:xfrm>
            <a:prstGeom prst="rect">
              <a:avLst/>
            </a:prstGeom>
            <a:solidFill>
              <a:srgbClr val="6699FF"/>
            </a:solidFill>
            <a:ln w="9525">
              <a:solidFill>
                <a:schemeClr val="tx1"/>
              </a:solidFill>
              <a:miter lim="800000"/>
              <a:headEnd/>
              <a:tailEnd/>
            </a:ln>
          </p:spPr>
          <p:txBody>
            <a:bodyPr wrap="none" anchor="ctr"/>
            <a:lstStyle/>
            <a:p>
              <a:endParaRPr lang="en-US"/>
            </a:p>
          </p:txBody>
        </p:sp>
      </p:grpSp>
      <p:grpSp>
        <p:nvGrpSpPr>
          <p:cNvPr id="68706" name="Group 355"/>
          <p:cNvGrpSpPr>
            <a:grpSpLocks/>
          </p:cNvGrpSpPr>
          <p:nvPr/>
        </p:nvGrpSpPr>
        <p:grpSpPr bwMode="auto">
          <a:xfrm>
            <a:off x="5446437" y="1847851"/>
            <a:ext cx="558800" cy="412750"/>
            <a:chOff x="3124" y="1730"/>
            <a:chExt cx="352" cy="260"/>
          </a:xfrm>
        </p:grpSpPr>
        <p:grpSp>
          <p:nvGrpSpPr>
            <p:cNvPr id="1096" name="Group 356"/>
            <p:cNvGrpSpPr>
              <a:grpSpLocks/>
            </p:cNvGrpSpPr>
            <p:nvPr/>
          </p:nvGrpSpPr>
          <p:grpSpPr bwMode="auto">
            <a:xfrm flipH="1">
              <a:off x="3124" y="1730"/>
              <a:ext cx="352" cy="179"/>
              <a:chOff x="2227" y="1421"/>
              <a:chExt cx="424" cy="253"/>
            </a:xfrm>
          </p:grpSpPr>
          <p:grpSp>
            <p:nvGrpSpPr>
              <p:cNvPr id="1099" name="Group 357"/>
              <p:cNvGrpSpPr>
                <a:grpSpLocks/>
              </p:cNvGrpSpPr>
              <p:nvPr/>
            </p:nvGrpSpPr>
            <p:grpSpPr bwMode="auto">
              <a:xfrm>
                <a:off x="2227" y="1421"/>
                <a:ext cx="214" cy="253"/>
                <a:chOff x="2227" y="1421"/>
                <a:chExt cx="214" cy="253"/>
              </a:xfrm>
            </p:grpSpPr>
            <p:cxnSp>
              <p:nvCxnSpPr>
                <p:cNvPr id="1104" name="AutoShape 358"/>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p:spPr>
            </p:cxnSp>
            <p:cxnSp>
              <p:nvCxnSpPr>
                <p:cNvPr id="1105" name="AutoShape 359"/>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p:spPr>
            </p:cxnSp>
            <p:cxnSp>
              <p:nvCxnSpPr>
                <p:cNvPr id="1106" name="AutoShape 360"/>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p:spPr>
            </p:cxnSp>
          </p:grpSp>
          <p:grpSp>
            <p:nvGrpSpPr>
              <p:cNvPr id="1100" name="Group 361"/>
              <p:cNvGrpSpPr>
                <a:grpSpLocks/>
              </p:cNvGrpSpPr>
              <p:nvPr/>
            </p:nvGrpSpPr>
            <p:grpSpPr bwMode="auto">
              <a:xfrm flipH="1">
                <a:off x="2437" y="1421"/>
                <a:ext cx="214" cy="253"/>
                <a:chOff x="2227" y="1421"/>
                <a:chExt cx="214" cy="253"/>
              </a:xfrm>
            </p:grpSpPr>
            <p:cxnSp>
              <p:nvCxnSpPr>
                <p:cNvPr id="1101" name="AutoShape 362"/>
                <p:cNvCxnSpPr>
                  <a:cxnSpLocks noChangeShapeType="1"/>
                </p:cNvCxnSpPr>
                <p:nvPr/>
              </p:nvCxnSpPr>
              <p:spPr bwMode="auto">
                <a:xfrm rot="-5400000">
                  <a:off x="2219" y="1452"/>
                  <a:ext cx="240" cy="203"/>
                </a:xfrm>
                <a:prstGeom prst="curvedConnector2">
                  <a:avLst/>
                </a:prstGeom>
                <a:noFill/>
                <a:ln w="38100">
                  <a:solidFill>
                    <a:srgbClr val="969696"/>
                  </a:solidFill>
                  <a:round/>
                  <a:headEnd/>
                  <a:tailEnd/>
                </a:ln>
              </p:spPr>
            </p:cxnSp>
            <p:cxnSp>
              <p:nvCxnSpPr>
                <p:cNvPr id="1102" name="AutoShape 363"/>
                <p:cNvCxnSpPr>
                  <a:cxnSpLocks noChangeShapeType="1"/>
                </p:cNvCxnSpPr>
                <p:nvPr/>
              </p:nvCxnSpPr>
              <p:spPr bwMode="auto">
                <a:xfrm rot="-5400000">
                  <a:off x="2208" y="1440"/>
                  <a:ext cx="251" cy="214"/>
                </a:xfrm>
                <a:prstGeom prst="curvedConnector2">
                  <a:avLst/>
                </a:prstGeom>
                <a:noFill/>
                <a:ln w="9525">
                  <a:solidFill>
                    <a:schemeClr val="tx1"/>
                  </a:solidFill>
                  <a:round/>
                  <a:headEnd/>
                  <a:tailEnd/>
                </a:ln>
              </p:spPr>
            </p:cxnSp>
            <p:cxnSp>
              <p:nvCxnSpPr>
                <p:cNvPr id="1103" name="AutoShape 364"/>
                <p:cNvCxnSpPr>
                  <a:cxnSpLocks noChangeShapeType="1"/>
                </p:cNvCxnSpPr>
                <p:nvPr/>
              </p:nvCxnSpPr>
              <p:spPr bwMode="auto">
                <a:xfrm rot="-5400000">
                  <a:off x="2233" y="1464"/>
                  <a:ext cx="224" cy="187"/>
                </a:xfrm>
                <a:prstGeom prst="curvedConnector2">
                  <a:avLst/>
                </a:prstGeom>
                <a:noFill/>
                <a:ln w="9525">
                  <a:solidFill>
                    <a:schemeClr val="tx1"/>
                  </a:solidFill>
                  <a:round/>
                  <a:headEnd/>
                  <a:tailEnd/>
                </a:ln>
              </p:spPr>
            </p:cxnSp>
          </p:grpSp>
        </p:grpSp>
        <p:sp>
          <p:nvSpPr>
            <p:cNvPr id="1097" name="Rectangle 365"/>
            <p:cNvSpPr>
              <a:spLocks noChangeArrowheads="1"/>
            </p:cNvSpPr>
            <p:nvPr/>
          </p:nvSpPr>
          <p:spPr bwMode="auto">
            <a:xfrm rot="16200000" flipH="1">
              <a:off x="3414" y="1928"/>
              <a:ext cx="103" cy="21"/>
            </a:xfrm>
            <a:prstGeom prst="rect">
              <a:avLst/>
            </a:prstGeom>
            <a:solidFill>
              <a:srgbClr val="FF0000"/>
            </a:solidFill>
            <a:ln w="9525">
              <a:solidFill>
                <a:schemeClr val="tx1"/>
              </a:solidFill>
              <a:miter lim="800000"/>
              <a:headEnd/>
              <a:tailEnd/>
            </a:ln>
          </p:spPr>
          <p:txBody>
            <a:bodyPr wrap="none" anchor="ctr"/>
            <a:lstStyle/>
            <a:p>
              <a:endParaRPr lang="en-US"/>
            </a:p>
          </p:txBody>
        </p:sp>
        <p:sp>
          <p:nvSpPr>
            <p:cNvPr id="1098" name="Rectangle 366"/>
            <p:cNvSpPr>
              <a:spLocks noChangeArrowheads="1"/>
            </p:cNvSpPr>
            <p:nvPr/>
          </p:nvSpPr>
          <p:spPr bwMode="auto">
            <a:xfrm rot="5400000">
              <a:off x="3085" y="1924"/>
              <a:ext cx="99" cy="21"/>
            </a:xfrm>
            <a:prstGeom prst="rect">
              <a:avLst/>
            </a:prstGeom>
            <a:solidFill>
              <a:srgbClr val="6699FF"/>
            </a:solidFill>
            <a:ln w="9525">
              <a:solidFill>
                <a:schemeClr val="tx1"/>
              </a:solidFill>
              <a:miter lim="800000"/>
              <a:headEnd/>
              <a:tailEnd/>
            </a:ln>
          </p:spPr>
          <p:txBody>
            <a:bodyPr wrap="none" anchor="ctr"/>
            <a:lstStyle/>
            <a:p>
              <a:endParaRPr lang="en-US"/>
            </a:p>
          </p:txBody>
        </p:sp>
      </p:grpSp>
      <p:sp>
        <p:nvSpPr>
          <p:cNvPr id="367" name="Rectangle 45"/>
          <p:cNvSpPr>
            <a:spLocks noChangeArrowheads="1"/>
          </p:cNvSpPr>
          <p:nvPr/>
        </p:nvSpPr>
        <p:spPr bwMode="auto">
          <a:xfrm rot="5400000">
            <a:off x="2097088" y="2041524"/>
            <a:ext cx="339725" cy="60325"/>
          </a:xfrm>
          <a:prstGeom prst="rect">
            <a:avLst/>
          </a:prstGeom>
          <a:solidFill>
            <a:srgbClr val="FF3300"/>
          </a:solidFill>
          <a:ln w="9525">
            <a:solidFill>
              <a:schemeClr val="tx1"/>
            </a:solidFill>
            <a:miter lim="800000"/>
            <a:headEnd/>
            <a:tailEnd/>
          </a:ln>
        </p:spPr>
        <p:txBody>
          <a:bodyPr wrap="none" anchor="ctr"/>
          <a:lstStyle/>
          <a:p>
            <a:endParaRPr lang="en-US"/>
          </a:p>
        </p:txBody>
      </p:sp>
      <p:sp>
        <p:nvSpPr>
          <p:cNvPr id="368" name="Rectangle 46"/>
          <p:cNvSpPr>
            <a:spLocks noChangeArrowheads="1"/>
          </p:cNvSpPr>
          <p:nvPr/>
        </p:nvSpPr>
        <p:spPr bwMode="auto">
          <a:xfrm rot="5400000">
            <a:off x="2097088" y="3121024"/>
            <a:ext cx="339725" cy="60325"/>
          </a:xfrm>
          <a:prstGeom prst="rect">
            <a:avLst/>
          </a:prstGeom>
          <a:solidFill>
            <a:srgbClr val="6699FF"/>
          </a:solidFill>
          <a:ln w="9525">
            <a:solidFill>
              <a:schemeClr val="tx1"/>
            </a:solidFill>
            <a:miter lim="800000"/>
            <a:headEnd/>
            <a:tailEnd/>
          </a:ln>
        </p:spPr>
        <p:txBody>
          <a:bodyPr wrap="none" anchor="ctr"/>
          <a:lstStyle/>
          <a:p>
            <a:endParaRPr lang="en-US"/>
          </a:p>
        </p:txBody>
      </p:sp>
      <p:sp>
        <p:nvSpPr>
          <p:cNvPr id="369" name="Rectangle 47"/>
          <p:cNvSpPr>
            <a:spLocks noChangeArrowheads="1"/>
          </p:cNvSpPr>
          <p:nvPr/>
        </p:nvSpPr>
        <p:spPr bwMode="auto">
          <a:xfrm rot="5400000">
            <a:off x="1889919" y="2588418"/>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370" name="Rectangle 47"/>
          <p:cNvSpPr>
            <a:spLocks noChangeArrowheads="1"/>
          </p:cNvSpPr>
          <p:nvPr/>
        </p:nvSpPr>
        <p:spPr bwMode="auto">
          <a:xfrm rot="5400000">
            <a:off x="69838" y="2248294"/>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371" name="Rectangle 47"/>
          <p:cNvSpPr>
            <a:spLocks noChangeArrowheads="1"/>
          </p:cNvSpPr>
          <p:nvPr/>
        </p:nvSpPr>
        <p:spPr bwMode="auto">
          <a:xfrm rot="5400000">
            <a:off x="222238" y="2400694"/>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372" name="Rectangle 47"/>
          <p:cNvSpPr>
            <a:spLocks noChangeArrowheads="1"/>
          </p:cNvSpPr>
          <p:nvPr/>
        </p:nvSpPr>
        <p:spPr bwMode="auto">
          <a:xfrm rot="5400000">
            <a:off x="12700" y="3205956"/>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373" name="Rectangle 47"/>
          <p:cNvSpPr>
            <a:spLocks noChangeArrowheads="1"/>
          </p:cNvSpPr>
          <p:nvPr/>
        </p:nvSpPr>
        <p:spPr bwMode="auto">
          <a:xfrm rot="5400000">
            <a:off x="165100" y="3426619"/>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374" name="Rectangle 47"/>
          <p:cNvSpPr>
            <a:spLocks noChangeArrowheads="1"/>
          </p:cNvSpPr>
          <p:nvPr/>
        </p:nvSpPr>
        <p:spPr bwMode="auto">
          <a:xfrm rot="5400000">
            <a:off x="321469" y="3328193"/>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375" name="Rectangle 47"/>
          <p:cNvSpPr>
            <a:spLocks noChangeArrowheads="1"/>
          </p:cNvSpPr>
          <p:nvPr/>
        </p:nvSpPr>
        <p:spPr bwMode="auto">
          <a:xfrm rot="5400000">
            <a:off x="539632" y="3575845"/>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376" name="Rectangle 47"/>
          <p:cNvSpPr>
            <a:spLocks noChangeArrowheads="1"/>
          </p:cNvSpPr>
          <p:nvPr/>
        </p:nvSpPr>
        <p:spPr bwMode="auto">
          <a:xfrm rot="5400000">
            <a:off x="479307" y="2472468"/>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377" name="Rectangle 47"/>
          <p:cNvSpPr>
            <a:spLocks noChangeArrowheads="1"/>
          </p:cNvSpPr>
          <p:nvPr/>
        </p:nvSpPr>
        <p:spPr bwMode="auto">
          <a:xfrm rot="5400000">
            <a:off x="631707" y="2624868"/>
            <a:ext cx="754063" cy="60325"/>
          </a:xfrm>
          <a:prstGeom prst="rect">
            <a:avLst/>
          </a:prstGeom>
          <a:solidFill>
            <a:srgbClr val="969696"/>
          </a:solidFill>
          <a:ln w="9525">
            <a:solidFill>
              <a:schemeClr val="tx1"/>
            </a:solidFill>
            <a:miter lim="800000"/>
            <a:headEnd/>
            <a:tailEnd/>
          </a:ln>
        </p:spPr>
        <p:txBody>
          <a:bodyPr wrap="none" anchor="ctr"/>
          <a:lstStyle/>
          <a:p>
            <a:endParaRPr lang="en-US"/>
          </a:p>
        </p:txBody>
      </p:sp>
      <p:sp>
        <p:nvSpPr>
          <p:cNvPr id="378" name="Line 48"/>
          <p:cNvSpPr>
            <a:spLocks noChangeShapeType="1"/>
          </p:cNvSpPr>
          <p:nvPr/>
        </p:nvSpPr>
        <p:spPr bwMode="auto">
          <a:xfrm>
            <a:off x="1246947" y="2573338"/>
            <a:ext cx="703262" cy="0"/>
          </a:xfrm>
          <a:prstGeom prst="line">
            <a:avLst/>
          </a:prstGeom>
          <a:noFill/>
          <a:ln w="38100">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831151672"/>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BWT to find RNA splice junctions</a:t>
            </a:r>
            <a:endParaRPr lang="en-US" dirty="0"/>
          </a:p>
        </p:txBody>
      </p:sp>
      <p:pic>
        <p:nvPicPr>
          <p:cNvPr id="2050" name="Picture 2" descr="http://images4.wikia.nocookie.net/__cb20110827213957/looneytunes/images/thumb/a/a8/Taz.jpg/200px-Taz.jpg"/>
          <p:cNvPicPr>
            <a:picLocks noChangeAspect="1" noChangeArrowheads="1"/>
          </p:cNvPicPr>
          <p:nvPr/>
        </p:nvPicPr>
        <p:blipFill>
          <a:blip r:embed="rId3" cstate="screen"/>
          <a:srcRect/>
          <a:stretch>
            <a:fillRect/>
          </a:stretch>
        </p:blipFill>
        <p:spPr bwMode="auto">
          <a:xfrm>
            <a:off x="6553200" y="4377956"/>
            <a:ext cx="1905000" cy="1552576"/>
          </a:xfrm>
          <a:prstGeom prst="rect">
            <a:avLst/>
          </a:prstGeom>
          <a:noFill/>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49" y="1990725"/>
            <a:ext cx="8516751" cy="2105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723900" y="4762615"/>
            <a:ext cx="4572000" cy="1077218"/>
          </a:xfrm>
          <a:prstGeom prst="rect">
            <a:avLst/>
          </a:prstGeom>
        </p:spPr>
        <p:txBody>
          <a:bodyPr>
            <a:spAutoFit/>
          </a:bodyPr>
          <a:lstStyle/>
          <a:p>
            <a:r>
              <a:rPr lang="en-GB" dirty="0" smtClean="0"/>
              <a:t>Prediction obtained by directly comparing BWT of RNA and DNA reads (without reference).</a:t>
            </a:r>
          </a:p>
          <a:p>
            <a:endParaRPr lang="en-GB" dirty="0" smtClean="0"/>
          </a:p>
          <a:p>
            <a:r>
              <a:rPr lang="en-GB" dirty="0" smtClean="0"/>
              <a:t>Strong signal, but no database entry.</a:t>
            </a:r>
            <a:endParaRPr lang="en-US" dirty="0"/>
          </a:p>
        </p:txBody>
      </p:sp>
      <p:sp>
        <p:nvSpPr>
          <p:cNvPr id="9" name="Up Arrow 8"/>
          <p:cNvSpPr/>
          <p:nvPr/>
        </p:nvSpPr>
        <p:spPr bwMode="auto">
          <a:xfrm rot="1623728">
            <a:off x="2767584" y="3531020"/>
            <a:ext cx="484632" cy="1131328"/>
          </a:xfrm>
          <a:prstGeom prst="upArrow">
            <a:avLst/>
          </a:prstGeom>
          <a:solidFill>
            <a:schemeClr val="accent4">
              <a:lumMod val="60000"/>
              <a:lumOff val="40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069275751"/>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2800" dirty="0" smtClean="0"/>
              <a:t>Acknowledgements</a:t>
            </a:r>
            <a:endParaRPr lang="en-US" sz="2800" dirty="0"/>
          </a:p>
        </p:txBody>
      </p:sp>
      <p:sp>
        <p:nvSpPr>
          <p:cNvPr id="4" name="Content Placeholder 3"/>
          <p:cNvSpPr>
            <a:spLocks noGrp="1"/>
          </p:cNvSpPr>
          <p:nvPr>
            <p:ph idx="1"/>
          </p:nvPr>
        </p:nvSpPr>
        <p:spPr>
          <a:xfrm>
            <a:off x="210312" y="1435608"/>
            <a:ext cx="8595360" cy="4882896"/>
          </a:xfrm>
        </p:spPr>
        <p:txBody>
          <a:bodyPr/>
          <a:lstStyle/>
          <a:p>
            <a:r>
              <a:rPr lang="en-GB" dirty="0" smtClean="0"/>
              <a:t>Computational Biology Illumina UK</a:t>
            </a:r>
          </a:p>
          <a:p>
            <a:pPr lvl="1"/>
            <a:r>
              <a:rPr lang="en-GB" dirty="0" smtClean="0"/>
              <a:t>Anthony Cox </a:t>
            </a:r>
          </a:p>
          <a:p>
            <a:pPr lvl="1"/>
            <a:r>
              <a:rPr lang="en-GB" dirty="0" smtClean="0"/>
              <a:t>Lilian Janin</a:t>
            </a:r>
          </a:p>
          <a:p>
            <a:pPr lvl="1"/>
            <a:r>
              <a:rPr lang="en-GB" dirty="0" smtClean="0"/>
              <a:t>Giovanna </a:t>
            </a:r>
            <a:r>
              <a:rPr lang="en-GB" dirty="0" err="1" smtClean="0"/>
              <a:t>Rosone</a:t>
            </a:r>
            <a:r>
              <a:rPr lang="en-GB" dirty="0" smtClean="0"/>
              <a:t> (University of Palermo)</a:t>
            </a:r>
          </a:p>
          <a:p>
            <a:pPr lvl="1"/>
            <a:r>
              <a:rPr lang="en-GB" dirty="0" smtClean="0"/>
              <a:t>Markus Bauer (now at </a:t>
            </a:r>
            <a:r>
              <a:rPr lang="en-GB" dirty="0" err="1" smtClean="0"/>
              <a:t>Boehringer</a:t>
            </a:r>
            <a:r>
              <a:rPr lang="en-GB" dirty="0" smtClean="0"/>
              <a:t> </a:t>
            </a:r>
            <a:r>
              <a:rPr lang="en-GB" dirty="0" err="1" smtClean="0"/>
              <a:t>Ingelheim</a:t>
            </a:r>
            <a:r>
              <a:rPr lang="en-GB" dirty="0" smtClean="0"/>
              <a:t>)</a:t>
            </a:r>
          </a:p>
          <a:p>
            <a:pPr lvl="1"/>
            <a:endParaRPr lang="en-GB" dirty="0"/>
          </a:p>
          <a:p>
            <a:r>
              <a:rPr lang="en-GB" dirty="0" smtClean="0"/>
              <a:t>Research group for Algorithmic Bioinformatics, Free University Berlin</a:t>
            </a:r>
          </a:p>
          <a:p>
            <a:pPr lvl="1"/>
            <a:r>
              <a:rPr lang="en-GB" dirty="0" smtClean="0"/>
              <a:t>Knut </a:t>
            </a:r>
            <a:r>
              <a:rPr lang="en-GB" dirty="0" err="1" smtClean="0"/>
              <a:t>Reinert</a:t>
            </a:r>
            <a:endParaRPr lang="en-GB" dirty="0" smtClean="0"/>
          </a:p>
          <a:p>
            <a:pPr lvl="1"/>
            <a:r>
              <a:rPr lang="en-GB" dirty="0" smtClean="0"/>
              <a:t>David </a:t>
            </a:r>
            <a:r>
              <a:rPr lang="en-GB" dirty="0" err="1" smtClean="0"/>
              <a:t>Weese</a:t>
            </a:r>
            <a:r>
              <a:rPr lang="en-GB" dirty="0" smtClean="0"/>
              <a:t> </a:t>
            </a:r>
          </a:p>
          <a:p>
            <a:pPr lvl="1"/>
            <a:endParaRPr lang="en-GB" dirty="0" smtClean="0"/>
          </a:p>
          <a:p>
            <a:r>
              <a:rPr lang="en-GB" dirty="0" smtClean="0"/>
              <a:t>Checkout </a:t>
            </a:r>
            <a:r>
              <a:rPr lang="en-GB" dirty="0" smtClean="0"/>
              <a:t>BEETL </a:t>
            </a:r>
            <a:r>
              <a:rPr lang="en-GB" dirty="0" smtClean="0"/>
              <a:t>(</a:t>
            </a:r>
            <a:r>
              <a:rPr lang="en-US" dirty="0" smtClean="0"/>
              <a:t>Burrows-Wheeler </a:t>
            </a:r>
            <a:r>
              <a:rPr lang="en-US" dirty="0"/>
              <a:t>Extended Tool </a:t>
            </a:r>
            <a:r>
              <a:rPr lang="en-US" dirty="0" smtClean="0"/>
              <a:t>Library)</a:t>
            </a:r>
            <a:endParaRPr lang="en-GB" dirty="0" smtClean="0"/>
          </a:p>
          <a:p>
            <a:pPr lvl="1"/>
            <a:r>
              <a:rPr lang="en-US" dirty="0"/>
              <a:t>https://github.com/BEETL/BEETL</a:t>
            </a:r>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90525" y="111125"/>
            <a:ext cx="8372475" cy="908050"/>
          </a:xfrm>
        </p:spPr>
        <p:txBody>
          <a:bodyPr/>
          <a:lstStyle/>
          <a:p>
            <a:pPr eaLnBrk="1" hangingPunct="1"/>
            <a:r>
              <a:rPr lang="en-GB" dirty="0" smtClean="0">
                <a:latin typeface="Calibri" pitchFamily="34" charset="0"/>
              </a:rPr>
              <a:t>Growth in sequencing data</a:t>
            </a:r>
          </a:p>
        </p:txBody>
      </p:sp>
      <p:pic>
        <p:nvPicPr>
          <p:cNvPr id="14339" name="Picture 2"/>
          <p:cNvPicPr>
            <a:picLocks noChangeAspect="1" noChangeArrowheads="1"/>
          </p:cNvPicPr>
          <p:nvPr/>
        </p:nvPicPr>
        <p:blipFill>
          <a:blip r:embed="rId3" cstate="print"/>
          <a:srcRect/>
          <a:stretch>
            <a:fillRect/>
          </a:stretch>
        </p:blipFill>
        <p:spPr bwMode="auto">
          <a:xfrm>
            <a:off x="26988" y="1313703"/>
            <a:ext cx="5770562" cy="2212975"/>
          </a:xfrm>
          <a:prstGeom prst="rect">
            <a:avLst/>
          </a:prstGeom>
          <a:noFill/>
          <a:ln w="9525">
            <a:solidFill>
              <a:srgbClr val="939393"/>
            </a:solidFill>
            <a:prstDash val="sysDot"/>
            <a:miter lim="800000"/>
            <a:headEnd/>
            <a:tailEnd/>
          </a:ln>
        </p:spPr>
      </p:pic>
      <p:sp>
        <p:nvSpPr>
          <p:cNvPr id="14340" name="TextBox 5"/>
          <p:cNvSpPr txBox="1">
            <a:spLocks noChangeArrowheads="1"/>
          </p:cNvSpPr>
          <p:nvPr/>
        </p:nvSpPr>
        <p:spPr bwMode="auto">
          <a:xfrm>
            <a:off x="3633788" y="1281113"/>
            <a:ext cx="2163762" cy="338137"/>
          </a:xfrm>
          <a:prstGeom prst="rect">
            <a:avLst/>
          </a:prstGeom>
          <a:noFill/>
          <a:ln w="9525">
            <a:noFill/>
            <a:miter lim="800000"/>
            <a:headEnd/>
            <a:tailEnd/>
          </a:ln>
        </p:spPr>
        <p:txBody>
          <a:bodyPr>
            <a:spAutoFit/>
          </a:bodyPr>
          <a:lstStyle/>
          <a:p>
            <a:r>
              <a:rPr lang="en-GB"/>
              <a:t>Nature </a:t>
            </a:r>
            <a:r>
              <a:rPr lang="en-GB" b="1"/>
              <a:t>409</a:t>
            </a:r>
            <a:r>
              <a:rPr lang="en-GB"/>
              <a:t>:860-921</a:t>
            </a:r>
          </a:p>
        </p:txBody>
      </p:sp>
      <p:sp>
        <p:nvSpPr>
          <p:cNvPr id="14343" name="TextBox 10"/>
          <p:cNvSpPr txBox="1">
            <a:spLocks noChangeArrowheads="1"/>
          </p:cNvSpPr>
          <p:nvPr/>
        </p:nvSpPr>
        <p:spPr bwMode="auto">
          <a:xfrm>
            <a:off x="6461125" y="1851025"/>
            <a:ext cx="2667000" cy="1616075"/>
          </a:xfrm>
          <a:prstGeom prst="rect">
            <a:avLst/>
          </a:prstGeom>
          <a:noFill/>
          <a:ln w="9525">
            <a:noFill/>
            <a:miter lim="800000"/>
            <a:headEnd/>
            <a:tailEnd/>
          </a:ln>
        </p:spPr>
        <p:txBody>
          <a:bodyPr>
            <a:spAutoFit/>
          </a:bodyPr>
          <a:lstStyle/>
          <a:p>
            <a:r>
              <a:rPr lang="en-GB" sz="2000" b="1" dirty="0">
                <a:latin typeface="Calibri" pitchFamily="34" charset="0"/>
              </a:rPr>
              <a:t>2001</a:t>
            </a:r>
            <a:r>
              <a:rPr lang="en-GB" sz="2000" dirty="0">
                <a:latin typeface="Calibri" pitchFamily="34" charset="0"/>
              </a:rPr>
              <a:t> </a:t>
            </a:r>
          </a:p>
          <a:p>
            <a:r>
              <a:rPr lang="en-GB" sz="2000" dirty="0">
                <a:latin typeface="Calibri" pitchFamily="34" charset="0"/>
              </a:rPr>
              <a:t>10 year international effort</a:t>
            </a:r>
          </a:p>
          <a:p>
            <a:r>
              <a:rPr lang="en-GB" sz="2000" dirty="0">
                <a:latin typeface="Calibri" pitchFamily="34" charset="0"/>
              </a:rPr>
              <a:t>= 22.5 x 10</a:t>
            </a:r>
            <a:r>
              <a:rPr lang="en-GB" sz="2000" baseline="30000" dirty="0">
                <a:latin typeface="Calibri" pitchFamily="34" charset="0"/>
              </a:rPr>
              <a:t>9</a:t>
            </a:r>
          </a:p>
          <a:p>
            <a:r>
              <a:rPr lang="en-GB" sz="2000" dirty="0">
                <a:latin typeface="Calibri" pitchFamily="34" charset="0"/>
              </a:rPr>
              <a:t>bases of sequence</a:t>
            </a:r>
          </a:p>
        </p:txBody>
      </p:sp>
      <p:sp>
        <p:nvSpPr>
          <p:cNvPr id="9" name="TextBox 8"/>
          <p:cNvSpPr txBox="1">
            <a:spLocks noChangeArrowheads="1"/>
          </p:cNvSpPr>
          <p:nvPr/>
        </p:nvSpPr>
        <p:spPr bwMode="auto">
          <a:xfrm>
            <a:off x="6475412" y="4109448"/>
            <a:ext cx="2668588" cy="1015663"/>
          </a:xfrm>
          <a:prstGeom prst="rect">
            <a:avLst/>
          </a:prstGeom>
          <a:noFill/>
          <a:ln w="9525">
            <a:noFill/>
            <a:miter lim="800000"/>
            <a:headEnd/>
            <a:tailEnd/>
          </a:ln>
        </p:spPr>
        <p:txBody>
          <a:bodyPr>
            <a:spAutoFit/>
          </a:bodyPr>
          <a:lstStyle/>
          <a:p>
            <a:r>
              <a:rPr lang="en-GB" sz="2000" b="1" dirty="0" smtClean="0">
                <a:latin typeface="Calibri" pitchFamily="34" charset="0"/>
              </a:rPr>
              <a:t>2014</a:t>
            </a:r>
            <a:endParaRPr lang="en-GB" sz="2000" b="1" dirty="0">
              <a:latin typeface="Calibri" pitchFamily="34" charset="0"/>
            </a:endParaRPr>
          </a:p>
          <a:p>
            <a:r>
              <a:rPr lang="en-GB" sz="2000" dirty="0" err="1" smtClean="0">
                <a:latin typeface="Calibri" pitchFamily="34" charset="0"/>
              </a:rPr>
              <a:t>HiSeq</a:t>
            </a:r>
            <a:r>
              <a:rPr lang="en-GB" sz="2000" dirty="0" smtClean="0">
                <a:latin typeface="Calibri" pitchFamily="34" charset="0"/>
              </a:rPr>
              <a:t> X ten system</a:t>
            </a:r>
          </a:p>
          <a:p>
            <a:r>
              <a:rPr lang="en-US" sz="2000" dirty="0">
                <a:latin typeface="Calibri" panose="020F0502020204030204" pitchFamily="34" charset="0"/>
              </a:rPr>
              <a:t>1.6-1.8 </a:t>
            </a:r>
            <a:r>
              <a:rPr lang="en-US" sz="2000" dirty="0" smtClean="0">
                <a:latin typeface="Calibri" panose="020F0502020204030204" pitchFamily="34" charset="0"/>
              </a:rPr>
              <a:t>Tb </a:t>
            </a:r>
            <a:r>
              <a:rPr lang="en-GB" sz="2000" dirty="0" smtClean="0">
                <a:latin typeface="Calibri" pitchFamily="34" charset="0"/>
              </a:rPr>
              <a:t>in &lt; 3 days </a:t>
            </a:r>
          </a:p>
        </p:txBody>
      </p:sp>
      <p:pic>
        <p:nvPicPr>
          <p:cNvPr id="2051" name="Picture 3" descr="C:\Users\oschulz-trieglaff\Desktop\HiSeqXTe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2985"/>
          <a:stretch/>
        </p:blipFill>
        <p:spPr bwMode="auto">
          <a:xfrm>
            <a:off x="420448" y="3081052"/>
            <a:ext cx="5957592" cy="17701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oschulz-trieglaff\Desktop\HiSeqXTe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6475" r="39942"/>
          <a:stretch/>
        </p:blipFill>
        <p:spPr bwMode="auto">
          <a:xfrm>
            <a:off x="836244" y="4425890"/>
            <a:ext cx="4507762" cy="159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16198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Genome references</a:t>
            </a:r>
            <a:endParaRPr lang="en-US" dirty="0"/>
          </a:p>
        </p:txBody>
      </p:sp>
      <p:sp>
        <p:nvSpPr>
          <p:cNvPr id="3" name="Content Placeholder 2"/>
          <p:cNvSpPr>
            <a:spLocks noGrp="1"/>
          </p:cNvSpPr>
          <p:nvPr>
            <p:ph idx="1"/>
          </p:nvPr>
        </p:nvSpPr>
        <p:spPr>
          <a:xfrm>
            <a:off x="395287" y="1219200"/>
            <a:ext cx="8448461" cy="1059976"/>
          </a:xfrm>
        </p:spPr>
        <p:txBody>
          <a:bodyPr/>
          <a:lstStyle/>
          <a:p>
            <a:r>
              <a:rPr lang="en-GB" sz="1600" dirty="0" smtClean="0"/>
              <a:t>A lot of genomes have already been sequenced.</a:t>
            </a:r>
          </a:p>
          <a:p>
            <a:r>
              <a:rPr lang="en-GB" sz="1600" dirty="0" smtClean="0"/>
              <a:t>In particular for Humans, there is already a high-quality reference</a:t>
            </a:r>
            <a:r>
              <a:rPr lang="en-GB" sz="1600" dirty="0"/>
              <a:t> </a:t>
            </a:r>
            <a:r>
              <a:rPr lang="en-GB" sz="1600" dirty="0" smtClean="0"/>
              <a:t> (~3Gb)</a:t>
            </a:r>
          </a:p>
          <a:p>
            <a:r>
              <a:rPr lang="en-GB" sz="1600" dirty="0" smtClean="0"/>
              <a:t>This simplifies the analysis</a:t>
            </a:r>
            <a:endParaRPr lang="en-US" sz="1600" dirty="0"/>
          </a:p>
        </p:txBody>
      </p:sp>
      <p:pic>
        <p:nvPicPr>
          <p:cNvPr id="114690" name="Picture 2" descr="C:\Documents and Settings\oschulz-trieglaff\Desktop\refseq.screenshot.png"/>
          <p:cNvPicPr>
            <a:picLocks noChangeAspect="1" noChangeArrowheads="1"/>
          </p:cNvPicPr>
          <p:nvPr/>
        </p:nvPicPr>
        <p:blipFill>
          <a:blip r:embed="rId2" cstate="print"/>
          <a:srcRect/>
          <a:stretch>
            <a:fillRect/>
          </a:stretch>
        </p:blipFill>
        <p:spPr bwMode="auto">
          <a:xfrm>
            <a:off x="745899" y="2686516"/>
            <a:ext cx="4804012" cy="3607686"/>
          </a:xfrm>
          <a:prstGeom prst="rect">
            <a:avLst/>
          </a:prstGeom>
          <a:noFill/>
        </p:spPr>
      </p:pic>
      <p:sp>
        <p:nvSpPr>
          <p:cNvPr id="6" name="Rectangle 5"/>
          <p:cNvSpPr/>
          <p:nvPr/>
        </p:nvSpPr>
        <p:spPr>
          <a:xfrm>
            <a:off x="5709399" y="4074860"/>
            <a:ext cx="2839239" cy="830997"/>
          </a:xfrm>
          <a:prstGeom prst="rect">
            <a:avLst/>
          </a:prstGeom>
        </p:spPr>
        <p:txBody>
          <a:bodyPr wrap="none">
            <a:spAutoFit/>
          </a:bodyPr>
          <a:lstStyle/>
          <a:p>
            <a:r>
              <a:rPr lang="en-GB" b="1" dirty="0" smtClean="0"/>
              <a:t>November 13, 2012: </a:t>
            </a:r>
          </a:p>
          <a:p>
            <a:r>
              <a:rPr lang="en-GB" dirty="0" err="1" smtClean="0"/>
              <a:t>RefSeq</a:t>
            </a:r>
            <a:r>
              <a:rPr lang="en-GB" dirty="0" smtClean="0"/>
              <a:t> Release 56 contains </a:t>
            </a:r>
          </a:p>
          <a:p>
            <a:r>
              <a:rPr lang="en-US" dirty="0" smtClean="0"/>
              <a:t>data for 18,512 organisms.</a:t>
            </a:r>
            <a:endParaRPr lang="en-GB" dirty="0"/>
          </a:p>
        </p:txBody>
      </p:sp>
    </p:spTree>
    <p:extLst>
      <p:ext uri="{BB962C8B-B14F-4D97-AF65-F5344CB8AC3E}">
        <p14:creationId xmlns:p14="http://schemas.microsoft.com/office/powerpoint/2010/main" val="3915182583"/>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smtClean="0">
                <a:latin typeface="Calibri" pitchFamily="34" charset="0"/>
              </a:rPr>
              <a:t>A typical sequencing data analysis pipeline</a:t>
            </a:r>
          </a:p>
        </p:txBody>
      </p:sp>
      <p:pic>
        <p:nvPicPr>
          <p:cNvPr id="18435" name="Picture 3" descr="samplePrep"/>
          <p:cNvPicPr>
            <a:picLocks noChangeAspect="1" noChangeArrowheads="1"/>
          </p:cNvPicPr>
          <p:nvPr/>
        </p:nvPicPr>
        <p:blipFill>
          <a:blip r:embed="rId2" cstate="print"/>
          <a:srcRect t="4770"/>
          <a:stretch>
            <a:fillRect/>
          </a:stretch>
        </p:blipFill>
        <p:spPr bwMode="auto">
          <a:xfrm>
            <a:off x="457200" y="2127250"/>
            <a:ext cx="1185863" cy="2028825"/>
          </a:xfrm>
          <a:prstGeom prst="rect">
            <a:avLst/>
          </a:prstGeom>
          <a:noFill/>
          <a:ln w="9525">
            <a:noFill/>
            <a:miter lim="800000"/>
            <a:headEnd/>
            <a:tailEnd/>
          </a:ln>
        </p:spPr>
      </p:pic>
      <p:pic>
        <p:nvPicPr>
          <p:cNvPr id="18436" name="Picture 4" descr="sequencing"/>
          <p:cNvPicPr>
            <a:picLocks noChangeAspect="1" noChangeArrowheads="1"/>
          </p:cNvPicPr>
          <p:nvPr/>
        </p:nvPicPr>
        <p:blipFill>
          <a:blip r:embed="rId3" cstate="print"/>
          <a:srcRect/>
          <a:stretch>
            <a:fillRect/>
          </a:stretch>
        </p:blipFill>
        <p:spPr bwMode="auto">
          <a:xfrm>
            <a:off x="458788" y="4268788"/>
            <a:ext cx="1219200" cy="660400"/>
          </a:xfrm>
          <a:prstGeom prst="rect">
            <a:avLst/>
          </a:prstGeom>
          <a:noFill/>
          <a:ln w="9525">
            <a:noFill/>
            <a:miter lim="800000"/>
            <a:headEnd/>
            <a:tailEnd/>
          </a:ln>
        </p:spPr>
      </p:pic>
      <p:sp>
        <p:nvSpPr>
          <p:cNvPr id="18437" name="Rectangle 5"/>
          <p:cNvSpPr>
            <a:spLocks noChangeArrowheads="1"/>
          </p:cNvSpPr>
          <p:nvPr/>
        </p:nvSpPr>
        <p:spPr bwMode="auto">
          <a:xfrm>
            <a:off x="282575" y="1470025"/>
            <a:ext cx="1568450" cy="3606800"/>
          </a:xfrm>
          <a:prstGeom prst="rect">
            <a:avLst/>
          </a:prstGeom>
          <a:noFill/>
          <a:ln w="57150" algn="ctr">
            <a:solidFill>
              <a:srgbClr val="969696"/>
            </a:solidFill>
            <a:miter lim="800000"/>
            <a:headEnd/>
            <a:tailEnd/>
          </a:ln>
        </p:spPr>
        <p:txBody>
          <a:bodyPr wrap="none" anchor="ctr"/>
          <a:lstStyle/>
          <a:p>
            <a:endParaRPr lang="en-US"/>
          </a:p>
        </p:txBody>
      </p:sp>
      <p:sp>
        <p:nvSpPr>
          <p:cNvPr id="18438" name="Rectangle 6"/>
          <p:cNvSpPr>
            <a:spLocks noChangeArrowheads="1"/>
          </p:cNvSpPr>
          <p:nvPr/>
        </p:nvSpPr>
        <p:spPr bwMode="auto">
          <a:xfrm>
            <a:off x="276225" y="1482725"/>
            <a:ext cx="1587500" cy="508000"/>
          </a:xfrm>
          <a:prstGeom prst="rect">
            <a:avLst/>
          </a:prstGeom>
          <a:solidFill>
            <a:srgbClr val="969696"/>
          </a:solidFill>
          <a:ln w="12700" algn="ctr">
            <a:solidFill>
              <a:srgbClr val="969696"/>
            </a:solidFill>
            <a:miter lim="800000"/>
            <a:headEnd/>
            <a:tailEnd/>
          </a:ln>
        </p:spPr>
        <p:txBody>
          <a:bodyPr wrap="none" anchor="ctr"/>
          <a:lstStyle/>
          <a:p>
            <a:pPr marL="304800" indent="-304800">
              <a:buFontTx/>
              <a:buAutoNum type="arabicParenBoth"/>
            </a:pPr>
            <a:r>
              <a:rPr lang="en-GB" b="1" dirty="0">
                <a:solidFill>
                  <a:schemeClr val="bg1"/>
                </a:solidFill>
                <a:latin typeface="Calibri" pitchFamily="34" charset="0"/>
              </a:rPr>
              <a:t>Sample prep </a:t>
            </a:r>
          </a:p>
          <a:p>
            <a:pPr marL="304800" indent="-304800"/>
            <a:r>
              <a:rPr lang="en-GB" b="1" dirty="0">
                <a:solidFill>
                  <a:schemeClr val="bg1"/>
                </a:solidFill>
                <a:latin typeface="Calibri" pitchFamily="34" charset="0"/>
              </a:rPr>
              <a:t>and sequencing</a:t>
            </a:r>
          </a:p>
        </p:txBody>
      </p:sp>
      <p:pic>
        <p:nvPicPr>
          <p:cNvPr id="18439" name="Picture 7"/>
          <p:cNvPicPr>
            <a:picLocks noChangeAspect="1" noChangeArrowheads="1"/>
          </p:cNvPicPr>
          <p:nvPr/>
        </p:nvPicPr>
        <p:blipFill>
          <a:blip r:embed="rId4" cstate="print"/>
          <a:srcRect/>
          <a:stretch>
            <a:fillRect/>
          </a:stretch>
        </p:blipFill>
        <p:spPr bwMode="auto">
          <a:xfrm>
            <a:off x="2043113" y="2243138"/>
            <a:ext cx="223837" cy="2136775"/>
          </a:xfrm>
          <a:prstGeom prst="rect">
            <a:avLst/>
          </a:prstGeom>
          <a:noFill/>
          <a:ln w="12700" algn="ctr">
            <a:noFill/>
            <a:miter lim="800000"/>
            <a:headEnd/>
            <a:tailEnd/>
          </a:ln>
        </p:spPr>
      </p:pic>
      <p:grpSp>
        <p:nvGrpSpPr>
          <p:cNvPr id="18440" name="Group 8"/>
          <p:cNvGrpSpPr>
            <a:grpSpLocks/>
          </p:cNvGrpSpPr>
          <p:nvPr/>
        </p:nvGrpSpPr>
        <p:grpSpPr bwMode="auto">
          <a:xfrm>
            <a:off x="2414588" y="1474788"/>
            <a:ext cx="1654175" cy="3606800"/>
            <a:chOff x="1499" y="1175"/>
            <a:chExt cx="1000" cy="2272"/>
          </a:xfrm>
        </p:grpSpPr>
        <p:sp>
          <p:nvSpPr>
            <p:cNvPr id="18474" name="Rectangle 9"/>
            <p:cNvSpPr>
              <a:spLocks noChangeArrowheads="1"/>
            </p:cNvSpPr>
            <p:nvPr/>
          </p:nvSpPr>
          <p:spPr bwMode="auto">
            <a:xfrm>
              <a:off x="1503" y="1175"/>
              <a:ext cx="988" cy="2272"/>
            </a:xfrm>
            <a:prstGeom prst="rect">
              <a:avLst/>
            </a:prstGeom>
            <a:noFill/>
            <a:ln w="57150" algn="ctr">
              <a:solidFill>
                <a:srgbClr val="969696"/>
              </a:solidFill>
              <a:miter lim="800000"/>
              <a:headEnd/>
              <a:tailEnd/>
            </a:ln>
          </p:spPr>
          <p:txBody>
            <a:bodyPr wrap="none" anchor="ctr"/>
            <a:lstStyle/>
            <a:p>
              <a:endParaRPr lang="en-US"/>
            </a:p>
          </p:txBody>
        </p:sp>
        <p:sp>
          <p:nvSpPr>
            <p:cNvPr id="18475" name="Rectangle 10"/>
            <p:cNvSpPr>
              <a:spLocks noChangeArrowheads="1"/>
            </p:cNvSpPr>
            <p:nvPr/>
          </p:nvSpPr>
          <p:spPr bwMode="auto">
            <a:xfrm>
              <a:off x="1499" y="1183"/>
              <a:ext cx="1000" cy="201"/>
            </a:xfrm>
            <a:prstGeom prst="rect">
              <a:avLst/>
            </a:prstGeom>
            <a:solidFill>
              <a:srgbClr val="969696"/>
            </a:solidFill>
            <a:ln w="12700" algn="ctr">
              <a:solidFill>
                <a:srgbClr val="969696"/>
              </a:solidFill>
              <a:miter lim="800000"/>
              <a:headEnd/>
              <a:tailEnd/>
            </a:ln>
          </p:spPr>
          <p:txBody>
            <a:bodyPr wrap="none" anchor="ctr"/>
            <a:lstStyle/>
            <a:p>
              <a:r>
                <a:rPr lang="en-GB" b="1" dirty="0">
                  <a:solidFill>
                    <a:schemeClr val="bg1"/>
                  </a:solidFill>
                  <a:latin typeface="Calibri" pitchFamily="34" charset="0"/>
                </a:rPr>
                <a:t>(2) Read mapping</a:t>
              </a:r>
            </a:p>
          </p:txBody>
        </p:sp>
        <p:sp>
          <p:nvSpPr>
            <p:cNvPr id="18476" name="Line 11"/>
            <p:cNvSpPr>
              <a:spLocks noChangeShapeType="1"/>
            </p:cNvSpPr>
            <p:nvPr/>
          </p:nvSpPr>
          <p:spPr bwMode="auto">
            <a:xfrm>
              <a:off x="1602" y="1482"/>
              <a:ext cx="183" cy="0"/>
            </a:xfrm>
            <a:prstGeom prst="line">
              <a:avLst/>
            </a:prstGeom>
            <a:noFill/>
            <a:ln w="12700">
              <a:solidFill>
                <a:schemeClr val="tx1"/>
              </a:solidFill>
              <a:round/>
              <a:headEnd/>
              <a:tailEnd type="triangle" w="med" len="med"/>
            </a:ln>
          </p:spPr>
          <p:txBody>
            <a:bodyPr wrap="none" anchor="ctr"/>
            <a:lstStyle/>
            <a:p>
              <a:endParaRPr lang="en-US"/>
            </a:p>
          </p:txBody>
        </p:sp>
        <p:sp>
          <p:nvSpPr>
            <p:cNvPr id="18477" name="Line 12"/>
            <p:cNvSpPr>
              <a:spLocks noChangeShapeType="1"/>
            </p:cNvSpPr>
            <p:nvPr/>
          </p:nvSpPr>
          <p:spPr bwMode="auto">
            <a:xfrm>
              <a:off x="1888" y="1483"/>
              <a:ext cx="183" cy="0"/>
            </a:xfrm>
            <a:prstGeom prst="line">
              <a:avLst/>
            </a:prstGeom>
            <a:noFill/>
            <a:ln w="12700">
              <a:solidFill>
                <a:schemeClr val="tx1"/>
              </a:solidFill>
              <a:round/>
              <a:headEnd type="triangle" w="med" len="med"/>
              <a:tailEnd/>
            </a:ln>
          </p:spPr>
          <p:txBody>
            <a:bodyPr wrap="none" anchor="ctr"/>
            <a:lstStyle/>
            <a:p>
              <a:endParaRPr lang="en-US"/>
            </a:p>
          </p:txBody>
        </p:sp>
        <p:sp>
          <p:nvSpPr>
            <p:cNvPr id="18478" name="Line 13"/>
            <p:cNvSpPr>
              <a:spLocks noChangeShapeType="1"/>
            </p:cNvSpPr>
            <p:nvPr/>
          </p:nvSpPr>
          <p:spPr bwMode="auto">
            <a:xfrm>
              <a:off x="1600" y="1561"/>
              <a:ext cx="183" cy="0"/>
            </a:xfrm>
            <a:prstGeom prst="line">
              <a:avLst/>
            </a:prstGeom>
            <a:noFill/>
            <a:ln w="12700">
              <a:solidFill>
                <a:srgbClr val="0000FF"/>
              </a:solidFill>
              <a:round/>
              <a:headEnd/>
              <a:tailEnd type="triangle" w="med" len="med"/>
            </a:ln>
          </p:spPr>
          <p:txBody>
            <a:bodyPr wrap="none" anchor="ctr"/>
            <a:lstStyle/>
            <a:p>
              <a:endParaRPr lang="en-US"/>
            </a:p>
          </p:txBody>
        </p:sp>
        <p:sp>
          <p:nvSpPr>
            <p:cNvPr id="18479" name="Line 14"/>
            <p:cNvSpPr>
              <a:spLocks noChangeShapeType="1"/>
            </p:cNvSpPr>
            <p:nvPr/>
          </p:nvSpPr>
          <p:spPr bwMode="auto">
            <a:xfrm>
              <a:off x="1886" y="1562"/>
              <a:ext cx="183" cy="0"/>
            </a:xfrm>
            <a:prstGeom prst="line">
              <a:avLst/>
            </a:prstGeom>
            <a:noFill/>
            <a:ln w="12700">
              <a:solidFill>
                <a:srgbClr val="0000FF"/>
              </a:solidFill>
              <a:round/>
              <a:headEnd type="triangle" w="med" len="med"/>
              <a:tailEnd/>
            </a:ln>
          </p:spPr>
          <p:txBody>
            <a:bodyPr wrap="none" anchor="ctr"/>
            <a:lstStyle/>
            <a:p>
              <a:endParaRPr lang="en-US"/>
            </a:p>
          </p:txBody>
        </p:sp>
        <p:sp>
          <p:nvSpPr>
            <p:cNvPr id="18480" name="Line 15"/>
            <p:cNvSpPr>
              <a:spLocks noChangeShapeType="1"/>
            </p:cNvSpPr>
            <p:nvPr/>
          </p:nvSpPr>
          <p:spPr bwMode="auto">
            <a:xfrm>
              <a:off x="1598" y="1637"/>
              <a:ext cx="183" cy="0"/>
            </a:xfrm>
            <a:prstGeom prst="line">
              <a:avLst/>
            </a:prstGeom>
            <a:noFill/>
            <a:ln w="12700">
              <a:solidFill>
                <a:srgbClr val="FF0000"/>
              </a:solidFill>
              <a:round/>
              <a:headEnd/>
              <a:tailEnd type="triangle" w="med" len="med"/>
            </a:ln>
          </p:spPr>
          <p:txBody>
            <a:bodyPr wrap="none" anchor="ctr"/>
            <a:lstStyle/>
            <a:p>
              <a:endParaRPr lang="en-US"/>
            </a:p>
          </p:txBody>
        </p:sp>
        <p:sp>
          <p:nvSpPr>
            <p:cNvPr id="18481" name="Line 16"/>
            <p:cNvSpPr>
              <a:spLocks noChangeShapeType="1"/>
            </p:cNvSpPr>
            <p:nvPr/>
          </p:nvSpPr>
          <p:spPr bwMode="auto">
            <a:xfrm>
              <a:off x="1884" y="1638"/>
              <a:ext cx="183" cy="0"/>
            </a:xfrm>
            <a:prstGeom prst="line">
              <a:avLst/>
            </a:prstGeom>
            <a:noFill/>
            <a:ln w="12700">
              <a:solidFill>
                <a:srgbClr val="FF0000"/>
              </a:solidFill>
              <a:round/>
              <a:headEnd type="triangle" w="med" len="med"/>
              <a:tailEnd/>
            </a:ln>
          </p:spPr>
          <p:txBody>
            <a:bodyPr wrap="none" anchor="ctr"/>
            <a:lstStyle/>
            <a:p>
              <a:endParaRPr lang="en-US"/>
            </a:p>
          </p:txBody>
        </p:sp>
        <p:sp>
          <p:nvSpPr>
            <p:cNvPr id="18482" name="Line 17"/>
            <p:cNvSpPr>
              <a:spLocks noChangeShapeType="1"/>
            </p:cNvSpPr>
            <p:nvPr/>
          </p:nvSpPr>
          <p:spPr bwMode="auto">
            <a:xfrm>
              <a:off x="1599" y="1716"/>
              <a:ext cx="183" cy="0"/>
            </a:xfrm>
            <a:prstGeom prst="line">
              <a:avLst/>
            </a:prstGeom>
            <a:noFill/>
            <a:ln w="12700">
              <a:solidFill>
                <a:srgbClr val="008000"/>
              </a:solidFill>
              <a:round/>
              <a:headEnd/>
              <a:tailEnd type="triangle" w="med" len="med"/>
            </a:ln>
          </p:spPr>
          <p:txBody>
            <a:bodyPr wrap="none" anchor="ctr"/>
            <a:lstStyle/>
            <a:p>
              <a:endParaRPr lang="en-US"/>
            </a:p>
          </p:txBody>
        </p:sp>
        <p:sp>
          <p:nvSpPr>
            <p:cNvPr id="18483" name="Line 18"/>
            <p:cNvSpPr>
              <a:spLocks noChangeShapeType="1"/>
            </p:cNvSpPr>
            <p:nvPr/>
          </p:nvSpPr>
          <p:spPr bwMode="auto">
            <a:xfrm>
              <a:off x="1885" y="1717"/>
              <a:ext cx="183" cy="0"/>
            </a:xfrm>
            <a:prstGeom prst="line">
              <a:avLst/>
            </a:prstGeom>
            <a:noFill/>
            <a:ln w="12700">
              <a:solidFill>
                <a:srgbClr val="008000"/>
              </a:solidFill>
              <a:round/>
              <a:headEnd type="triangle" w="med" len="med"/>
              <a:tailEnd/>
            </a:ln>
          </p:spPr>
          <p:txBody>
            <a:bodyPr wrap="none" anchor="ctr"/>
            <a:lstStyle/>
            <a:p>
              <a:endParaRPr lang="en-US"/>
            </a:p>
          </p:txBody>
        </p:sp>
        <p:sp>
          <p:nvSpPr>
            <p:cNvPr id="18484" name="Line 19"/>
            <p:cNvSpPr>
              <a:spLocks noChangeShapeType="1"/>
            </p:cNvSpPr>
            <p:nvPr/>
          </p:nvSpPr>
          <p:spPr bwMode="auto">
            <a:xfrm>
              <a:off x="1594" y="1795"/>
              <a:ext cx="183" cy="0"/>
            </a:xfrm>
            <a:prstGeom prst="line">
              <a:avLst/>
            </a:prstGeom>
            <a:noFill/>
            <a:ln w="12700">
              <a:solidFill>
                <a:schemeClr val="tx1"/>
              </a:solidFill>
              <a:round/>
              <a:headEnd/>
              <a:tailEnd type="triangle" w="med" len="med"/>
            </a:ln>
          </p:spPr>
          <p:txBody>
            <a:bodyPr wrap="none" anchor="ctr"/>
            <a:lstStyle/>
            <a:p>
              <a:endParaRPr lang="en-US"/>
            </a:p>
          </p:txBody>
        </p:sp>
        <p:sp>
          <p:nvSpPr>
            <p:cNvPr id="18485" name="Line 20"/>
            <p:cNvSpPr>
              <a:spLocks noChangeShapeType="1"/>
            </p:cNvSpPr>
            <p:nvPr/>
          </p:nvSpPr>
          <p:spPr bwMode="auto">
            <a:xfrm>
              <a:off x="1880" y="1796"/>
              <a:ext cx="183" cy="0"/>
            </a:xfrm>
            <a:prstGeom prst="line">
              <a:avLst/>
            </a:prstGeom>
            <a:noFill/>
            <a:ln w="12700">
              <a:solidFill>
                <a:schemeClr val="tx1"/>
              </a:solidFill>
              <a:round/>
              <a:headEnd type="triangle" w="med" len="med"/>
              <a:tailEnd/>
            </a:ln>
          </p:spPr>
          <p:txBody>
            <a:bodyPr wrap="none" anchor="ctr"/>
            <a:lstStyle/>
            <a:p>
              <a:endParaRPr lang="en-US"/>
            </a:p>
          </p:txBody>
        </p:sp>
        <p:sp>
          <p:nvSpPr>
            <p:cNvPr id="18486" name="Line 21"/>
            <p:cNvSpPr>
              <a:spLocks noChangeShapeType="1"/>
            </p:cNvSpPr>
            <p:nvPr/>
          </p:nvSpPr>
          <p:spPr bwMode="auto">
            <a:xfrm>
              <a:off x="1560" y="2256"/>
              <a:ext cx="876" cy="0"/>
            </a:xfrm>
            <a:prstGeom prst="line">
              <a:avLst/>
            </a:prstGeom>
            <a:noFill/>
            <a:ln w="12700">
              <a:solidFill>
                <a:schemeClr val="tx1"/>
              </a:solidFill>
              <a:round/>
              <a:headEnd/>
              <a:tailEnd/>
            </a:ln>
          </p:spPr>
          <p:txBody>
            <a:bodyPr wrap="none" anchor="ctr"/>
            <a:lstStyle/>
            <a:p>
              <a:endParaRPr lang="en-US"/>
            </a:p>
          </p:txBody>
        </p:sp>
        <p:sp>
          <p:nvSpPr>
            <p:cNvPr id="18487" name="Line 22"/>
            <p:cNvSpPr>
              <a:spLocks noChangeShapeType="1"/>
            </p:cNvSpPr>
            <p:nvPr/>
          </p:nvSpPr>
          <p:spPr bwMode="auto">
            <a:xfrm>
              <a:off x="1673" y="2216"/>
              <a:ext cx="183" cy="0"/>
            </a:xfrm>
            <a:prstGeom prst="line">
              <a:avLst/>
            </a:prstGeom>
            <a:noFill/>
            <a:ln w="12700">
              <a:solidFill>
                <a:schemeClr val="tx1"/>
              </a:solidFill>
              <a:round/>
              <a:headEnd/>
              <a:tailEnd type="triangle" w="med" len="med"/>
            </a:ln>
          </p:spPr>
          <p:txBody>
            <a:bodyPr wrap="none" anchor="ctr"/>
            <a:lstStyle/>
            <a:p>
              <a:endParaRPr lang="en-US"/>
            </a:p>
          </p:txBody>
        </p:sp>
        <p:sp>
          <p:nvSpPr>
            <p:cNvPr id="18488" name="Line 23"/>
            <p:cNvSpPr>
              <a:spLocks noChangeShapeType="1"/>
            </p:cNvSpPr>
            <p:nvPr/>
          </p:nvSpPr>
          <p:spPr bwMode="auto">
            <a:xfrm>
              <a:off x="1959" y="2217"/>
              <a:ext cx="183" cy="0"/>
            </a:xfrm>
            <a:prstGeom prst="line">
              <a:avLst/>
            </a:prstGeom>
            <a:noFill/>
            <a:ln w="12700">
              <a:solidFill>
                <a:schemeClr val="tx1"/>
              </a:solidFill>
              <a:round/>
              <a:headEnd type="triangle" w="med" len="med"/>
              <a:tailEnd/>
            </a:ln>
          </p:spPr>
          <p:txBody>
            <a:bodyPr wrap="none" anchor="ctr"/>
            <a:lstStyle/>
            <a:p>
              <a:endParaRPr lang="en-US"/>
            </a:p>
          </p:txBody>
        </p:sp>
        <p:sp>
          <p:nvSpPr>
            <p:cNvPr id="18489" name="Line 24"/>
            <p:cNvSpPr>
              <a:spLocks noChangeShapeType="1"/>
            </p:cNvSpPr>
            <p:nvPr/>
          </p:nvSpPr>
          <p:spPr bwMode="auto">
            <a:xfrm>
              <a:off x="1714" y="2182"/>
              <a:ext cx="183" cy="0"/>
            </a:xfrm>
            <a:prstGeom prst="line">
              <a:avLst/>
            </a:prstGeom>
            <a:noFill/>
            <a:ln w="12700">
              <a:solidFill>
                <a:srgbClr val="008000"/>
              </a:solidFill>
              <a:round/>
              <a:headEnd/>
              <a:tailEnd type="triangle" w="med" len="med"/>
            </a:ln>
          </p:spPr>
          <p:txBody>
            <a:bodyPr wrap="none" anchor="ctr"/>
            <a:lstStyle/>
            <a:p>
              <a:endParaRPr lang="en-US"/>
            </a:p>
          </p:txBody>
        </p:sp>
        <p:sp>
          <p:nvSpPr>
            <p:cNvPr id="18490" name="Line 25"/>
            <p:cNvSpPr>
              <a:spLocks noChangeShapeType="1"/>
            </p:cNvSpPr>
            <p:nvPr/>
          </p:nvSpPr>
          <p:spPr bwMode="auto">
            <a:xfrm>
              <a:off x="2000" y="2183"/>
              <a:ext cx="183" cy="0"/>
            </a:xfrm>
            <a:prstGeom prst="line">
              <a:avLst/>
            </a:prstGeom>
            <a:noFill/>
            <a:ln w="12700">
              <a:solidFill>
                <a:srgbClr val="008000"/>
              </a:solidFill>
              <a:round/>
              <a:headEnd type="triangle" w="med" len="med"/>
              <a:tailEnd/>
            </a:ln>
          </p:spPr>
          <p:txBody>
            <a:bodyPr wrap="none" anchor="ctr"/>
            <a:lstStyle/>
            <a:p>
              <a:endParaRPr lang="en-US"/>
            </a:p>
          </p:txBody>
        </p:sp>
        <p:sp>
          <p:nvSpPr>
            <p:cNvPr id="18491" name="Line 26"/>
            <p:cNvSpPr>
              <a:spLocks noChangeShapeType="1"/>
            </p:cNvSpPr>
            <p:nvPr/>
          </p:nvSpPr>
          <p:spPr bwMode="auto">
            <a:xfrm>
              <a:off x="1602" y="2145"/>
              <a:ext cx="183" cy="0"/>
            </a:xfrm>
            <a:prstGeom prst="line">
              <a:avLst/>
            </a:prstGeom>
            <a:noFill/>
            <a:ln w="12700">
              <a:solidFill>
                <a:srgbClr val="FF0000"/>
              </a:solidFill>
              <a:round/>
              <a:headEnd/>
              <a:tailEnd type="triangle" w="med" len="med"/>
            </a:ln>
          </p:spPr>
          <p:txBody>
            <a:bodyPr wrap="none" anchor="ctr"/>
            <a:lstStyle/>
            <a:p>
              <a:endParaRPr lang="en-US"/>
            </a:p>
          </p:txBody>
        </p:sp>
        <p:sp>
          <p:nvSpPr>
            <p:cNvPr id="18492" name="Line 27"/>
            <p:cNvSpPr>
              <a:spLocks noChangeShapeType="1"/>
            </p:cNvSpPr>
            <p:nvPr/>
          </p:nvSpPr>
          <p:spPr bwMode="auto">
            <a:xfrm>
              <a:off x="1888" y="2146"/>
              <a:ext cx="183" cy="0"/>
            </a:xfrm>
            <a:prstGeom prst="line">
              <a:avLst/>
            </a:prstGeom>
            <a:noFill/>
            <a:ln w="12700">
              <a:solidFill>
                <a:srgbClr val="FF0000"/>
              </a:solidFill>
              <a:round/>
              <a:headEnd type="triangle" w="med" len="med"/>
              <a:tailEnd/>
            </a:ln>
          </p:spPr>
          <p:txBody>
            <a:bodyPr wrap="none" anchor="ctr"/>
            <a:lstStyle/>
            <a:p>
              <a:endParaRPr lang="en-US"/>
            </a:p>
          </p:txBody>
        </p:sp>
        <p:sp>
          <p:nvSpPr>
            <p:cNvPr id="18493" name="Line 28"/>
            <p:cNvSpPr>
              <a:spLocks noChangeShapeType="1"/>
            </p:cNvSpPr>
            <p:nvPr/>
          </p:nvSpPr>
          <p:spPr bwMode="auto">
            <a:xfrm>
              <a:off x="1865" y="2108"/>
              <a:ext cx="183" cy="0"/>
            </a:xfrm>
            <a:prstGeom prst="line">
              <a:avLst/>
            </a:prstGeom>
            <a:noFill/>
            <a:ln w="12700">
              <a:solidFill>
                <a:srgbClr val="0000FF"/>
              </a:solidFill>
              <a:round/>
              <a:headEnd/>
              <a:tailEnd type="triangle" w="med" len="med"/>
            </a:ln>
          </p:spPr>
          <p:txBody>
            <a:bodyPr wrap="none" anchor="ctr"/>
            <a:lstStyle/>
            <a:p>
              <a:endParaRPr lang="en-US"/>
            </a:p>
          </p:txBody>
        </p:sp>
        <p:sp>
          <p:nvSpPr>
            <p:cNvPr id="18494" name="Line 29"/>
            <p:cNvSpPr>
              <a:spLocks noChangeShapeType="1"/>
            </p:cNvSpPr>
            <p:nvPr/>
          </p:nvSpPr>
          <p:spPr bwMode="auto">
            <a:xfrm>
              <a:off x="2151" y="2109"/>
              <a:ext cx="183" cy="0"/>
            </a:xfrm>
            <a:prstGeom prst="line">
              <a:avLst/>
            </a:prstGeom>
            <a:noFill/>
            <a:ln w="12700">
              <a:solidFill>
                <a:srgbClr val="0000FF"/>
              </a:solidFill>
              <a:round/>
              <a:headEnd type="triangle" w="med" len="med"/>
              <a:tailEnd/>
            </a:ln>
          </p:spPr>
          <p:txBody>
            <a:bodyPr wrap="none" anchor="ctr"/>
            <a:lstStyle/>
            <a:p>
              <a:endParaRPr lang="en-US"/>
            </a:p>
          </p:txBody>
        </p:sp>
        <p:sp>
          <p:nvSpPr>
            <p:cNvPr id="18495" name="Line 30"/>
            <p:cNvSpPr>
              <a:spLocks noChangeShapeType="1"/>
            </p:cNvSpPr>
            <p:nvPr/>
          </p:nvSpPr>
          <p:spPr bwMode="auto">
            <a:xfrm>
              <a:off x="1657" y="2068"/>
              <a:ext cx="183" cy="0"/>
            </a:xfrm>
            <a:prstGeom prst="line">
              <a:avLst/>
            </a:prstGeom>
            <a:noFill/>
            <a:ln w="12700">
              <a:solidFill>
                <a:schemeClr val="tx1"/>
              </a:solidFill>
              <a:round/>
              <a:headEnd/>
              <a:tailEnd type="triangle" w="med" len="med"/>
            </a:ln>
          </p:spPr>
          <p:txBody>
            <a:bodyPr wrap="none" anchor="ctr"/>
            <a:lstStyle/>
            <a:p>
              <a:endParaRPr lang="en-US"/>
            </a:p>
          </p:txBody>
        </p:sp>
        <p:sp>
          <p:nvSpPr>
            <p:cNvPr id="18496" name="Line 31"/>
            <p:cNvSpPr>
              <a:spLocks noChangeShapeType="1"/>
            </p:cNvSpPr>
            <p:nvPr/>
          </p:nvSpPr>
          <p:spPr bwMode="auto">
            <a:xfrm>
              <a:off x="1943" y="2069"/>
              <a:ext cx="183" cy="0"/>
            </a:xfrm>
            <a:prstGeom prst="line">
              <a:avLst/>
            </a:prstGeom>
            <a:noFill/>
            <a:ln w="12700">
              <a:solidFill>
                <a:schemeClr val="tx1"/>
              </a:solidFill>
              <a:round/>
              <a:headEnd type="triangle" w="med" len="med"/>
              <a:tailEnd/>
            </a:ln>
          </p:spPr>
          <p:txBody>
            <a:bodyPr wrap="none" anchor="ctr"/>
            <a:lstStyle/>
            <a:p>
              <a:endParaRPr lang="en-US"/>
            </a:p>
          </p:txBody>
        </p:sp>
        <p:sp>
          <p:nvSpPr>
            <p:cNvPr id="18497" name="Line 32"/>
            <p:cNvSpPr>
              <a:spLocks noChangeShapeType="1"/>
            </p:cNvSpPr>
            <p:nvPr/>
          </p:nvSpPr>
          <p:spPr bwMode="auto">
            <a:xfrm>
              <a:off x="2100" y="1437"/>
              <a:ext cx="66" cy="0"/>
            </a:xfrm>
            <a:prstGeom prst="line">
              <a:avLst/>
            </a:prstGeom>
            <a:noFill/>
            <a:ln w="12700">
              <a:solidFill>
                <a:schemeClr val="tx1"/>
              </a:solidFill>
              <a:round/>
              <a:headEnd/>
              <a:tailEnd/>
            </a:ln>
          </p:spPr>
          <p:txBody>
            <a:bodyPr wrap="none" anchor="ctr"/>
            <a:lstStyle/>
            <a:p>
              <a:endParaRPr lang="en-US"/>
            </a:p>
          </p:txBody>
        </p:sp>
        <p:sp>
          <p:nvSpPr>
            <p:cNvPr id="18498" name="Line 33"/>
            <p:cNvSpPr>
              <a:spLocks noChangeShapeType="1"/>
            </p:cNvSpPr>
            <p:nvPr/>
          </p:nvSpPr>
          <p:spPr bwMode="auto">
            <a:xfrm>
              <a:off x="2095" y="1837"/>
              <a:ext cx="66" cy="0"/>
            </a:xfrm>
            <a:prstGeom prst="line">
              <a:avLst/>
            </a:prstGeom>
            <a:noFill/>
            <a:ln w="12700">
              <a:solidFill>
                <a:schemeClr val="tx1"/>
              </a:solidFill>
              <a:round/>
              <a:headEnd/>
              <a:tailEnd/>
            </a:ln>
          </p:spPr>
          <p:txBody>
            <a:bodyPr wrap="none" anchor="ctr"/>
            <a:lstStyle/>
            <a:p>
              <a:endParaRPr lang="en-US"/>
            </a:p>
          </p:txBody>
        </p:sp>
        <p:sp>
          <p:nvSpPr>
            <p:cNvPr id="18499" name="Line 34"/>
            <p:cNvSpPr>
              <a:spLocks noChangeShapeType="1"/>
            </p:cNvSpPr>
            <p:nvPr/>
          </p:nvSpPr>
          <p:spPr bwMode="auto">
            <a:xfrm>
              <a:off x="2163" y="1434"/>
              <a:ext cx="0" cy="408"/>
            </a:xfrm>
            <a:prstGeom prst="line">
              <a:avLst/>
            </a:prstGeom>
            <a:noFill/>
            <a:ln w="12700">
              <a:solidFill>
                <a:schemeClr val="tx1"/>
              </a:solidFill>
              <a:round/>
              <a:headEnd/>
              <a:tailEnd/>
            </a:ln>
          </p:spPr>
          <p:txBody>
            <a:bodyPr wrap="none" anchor="ctr"/>
            <a:lstStyle/>
            <a:p>
              <a:endParaRPr lang="en-US"/>
            </a:p>
          </p:txBody>
        </p:sp>
        <p:pic>
          <p:nvPicPr>
            <p:cNvPr id="18500" name="Picture 35" descr="http://lh3.ggpht.com/_AWkLjPyyn0g/THgnYvVoHnI/AAAAAAAAAwg/yf2A5Y6Xhy8/s280/igv.png"/>
            <p:cNvPicPr>
              <a:picLocks noChangeAspect="1" noChangeArrowheads="1"/>
            </p:cNvPicPr>
            <p:nvPr/>
          </p:nvPicPr>
          <p:blipFill>
            <a:blip r:embed="rId5" cstate="print"/>
            <a:srcRect/>
            <a:stretch>
              <a:fillRect/>
            </a:stretch>
          </p:blipFill>
          <p:spPr bwMode="auto">
            <a:xfrm>
              <a:off x="1536" y="2565"/>
              <a:ext cx="911" cy="729"/>
            </a:xfrm>
            <a:prstGeom prst="rect">
              <a:avLst/>
            </a:prstGeom>
            <a:noFill/>
            <a:ln w="9525">
              <a:noFill/>
              <a:miter lim="800000"/>
              <a:headEnd/>
              <a:tailEnd/>
            </a:ln>
          </p:spPr>
        </p:pic>
      </p:grpSp>
      <p:grpSp>
        <p:nvGrpSpPr>
          <p:cNvPr id="18441" name="Group 36"/>
          <p:cNvGrpSpPr>
            <a:grpSpLocks/>
          </p:cNvGrpSpPr>
          <p:nvPr/>
        </p:nvGrpSpPr>
        <p:grpSpPr bwMode="auto">
          <a:xfrm>
            <a:off x="4121150" y="1504950"/>
            <a:ext cx="927100" cy="3438525"/>
            <a:chOff x="2574" y="1194"/>
            <a:chExt cx="584" cy="2166"/>
          </a:xfrm>
        </p:grpSpPr>
        <p:sp>
          <p:nvSpPr>
            <p:cNvPr id="18469" name="Line 37"/>
            <p:cNvSpPr>
              <a:spLocks noChangeShapeType="1"/>
            </p:cNvSpPr>
            <p:nvPr/>
          </p:nvSpPr>
          <p:spPr bwMode="auto">
            <a:xfrm>
              <a:off x="2574" y="2220"/>
              <a:ext cx="240" cy="0"/>
            </a:xfrm>
            <a:prstGeom prst="line">
              <a:avLst/>
            </a:prstGeom>
            <a:noFill/>
            <a:ln w="57150">
              <a:solidFill>
                <a:schemeClr val="tx1"/>
              </a:solidFill>
              <a:round/>
              <a:headEnd/>
              <a:tailEnd/>
            </a:ln>
          </p:spPr>
          <p:txBody>
            <a:bodyPr wrap="none" anchor="ctr"/>
            <a:lstStyle/>
            <a:p>
              <a:endParaRPr lang="en-US"/>
            </a:p>
          </p:txBody>
        </p:sp>
        <p:sp>
          <p:nvSpPr>
            <p:cNvPr id="18470" name="Line 38"/>
            <p:cNvSpPr>
              <a:spLocks noChangeShapeType="1"/>
            </p:cNvSpPr>
            <p:nvPr/>
          </p:nvSpPr>
          <p:spPr bwMode="auto">
            <a:xfrm>
              <a:off x="2826" y="1194"/>
              <a:ext cx="0" cy="2166"/>
            </a:xfrm>
            <a:prstGeom prst="line">
              <a:avLst/>
            </a:prstGeom>
            <a:noFill/>
            <a:ln w="57150">
              <a:solidFill>
                <a:schemeClr val="tx1"/>
              </a:solidFill>
              <a:round/>
              <a:headEnd/>
              <a:tailEnd/>
            </a:ln>
          </p:spPr>
          <p:txBody>
            <a:bodyPr wrap="none" anchor="ctr"/>
            <a:lstStyle/>
            <a:p>
              <a:endParaRPr lang="en-US"/>
            </a:p>
          </p:txBody>
        </p:sp>
        <p:sp>
          <p:nvSpPr>
            <p:cNvPr id="18471" name="Line 39"/>
            <p:cNvSpPr>
              <a:spLocks noChangeShapeType="1"/>
            </p:cNvSpPr>
            <p:nvPr/>
          </p:nvSpPr>
          <p:spPr bwMode="auto">
            <a:xfrm>
              <a:off x="2812" y="1206"/>
              <a:ext cx="318" cy="0"/>
            </a:xfrm>
            <a:prstGeom prst="line">
              <a:avLst/>
            </a:prstGeom>
            <a:noFill/>
            <a:ln w="57150">
              <a:solidFill>
                <a:schemeClr val="tx1"/>
              </a:solidFill>
              <a:round/>
              <a:headEnd/>
              <a:tailEnd type="triangle" w="med" len="med"/>
            </a:ln>
          </p:spPr>
          <p:txBody>
            <a:bodyPr wrap="none" anchor="ctr"/>
            <a:lstStyle/>
            <a:p>
              <a:endParaRPr lang="en-US"/>
            </a:p>
          </p:txBody>
        </p:sp>
        <p:sp>
          <p:nvSpPr>
            <p:cNvPr id="18472" name="Line 40"/>
            <p:cNvSpPr>
              <a:spLocks noChangeShapeType="1"/>
            </p:cNvSpPr>
            <p:nvPr/>
          </p:nvSpPr>
          <p:spPr bwMode="auto">
            <a:xfrm>
              <a:off x="2840" y="2218"/>
              <a:ext cx="318" cy="0"/>
            </a:xfrm>
            <a:prstGeom prst="line">
              <a:avLst/>
            </a:prstGeom>
            <a:noFill/>
            <a:ln w="57150">
              <a:solidFill>
                <a:schemeClr val="tx1"/>
              </a:solidFill>
              <a:round/>
              <a:headEnd/>
              <a:tailEnd type="triangle" w="med" len="med"/>
            </a:ln>
          </p:spPr>
          <p:txBody>
            <a:bodyPr wrap="none" anchor="ctr"/>
            <a:lstStyle/>
            <a:p>
              <a:endParaRPr lang="en-US"/>
            </a:p>
          </p:txBody>
        </p:sp>
        <p:sp>
          <p:nvSpPr>
            <p:cNvPr id="18473" name="Line 41"/>
            <p:cNvSpPr>
              <a:spLocks noChangeShapeType="1"/>
            </p:cNvSpPr>
            <p:nvPr/>
          </p:nvSpPr>
          <p:spPr bwMode="auto">
            <a:xfrm>
              <a:off x="2820" y="3342"/>
              <a:ext cx="318" cy="0"/>
            </a:xfrm>
            <a:prstGeom prst="line">
              <a:avLst/>
            </a:prstGeom>
            <a:noFill/>
            <a:ln w="57150">
              <a:solidFill>
                <a:schemeClr val="tx1"/>
              </a:solidFill>
              <a:round/>
              <a:headEnd/>
              <a:tailEnd type="triangle" w="med" len="med"/>
            </a:ln>
          </p:spPr>
          <p:txBody>
            <a:bodyPr wrap="none" anchor="ctr"/>
            <a:lstStyle/>
            <a:p>
              <a:endParaRPr lang="en-US"/>
            </a:p>
          </p:txBody>
        </p:sp>
      </p:grpSp>
      <p:grpSp>
        <p:nvGrpSpPr>
          <p:cNvPr id="18442" name="Group 42"/>
          <p:cNvGrpSpPr>
            <a:grpSpLocks/>
          </p:cNvGrpSpPr>
          <p:nvPr/>
        </p:nvGrpSpPr>
        <p:grpSpPr bwMode="auto">
          <a:xfrm>
            <a:off x="5145088" y="776288"/>
            <a:ext cx="3832225" cy="1393825"/>
            <a:chOff x="3219" y="735"/>
            <a:chExt cx="2414" cy="878"/>
          </a:xfrm>
        </p:grpSpPr>
        <p:grpSp>
          <p:nvGrpSpPr>
            <p:cNvPr id="18455" name="Group 43"/>
            <p:cNvGrpSpPr>
              <a:grpSpLocks/>
            </p:cNvGrpSpPr>
            <p:nvPr/>
          </p:nvGrpSpPr>
          <p:grpSpPr bwMode="auto">
            <a:xfrm>
              <a:off x="3219" y="735"/>
              <a:ext cx="2414" cy="878"/>
              <a:chOff x="3219" y="735"/>
              <a:chExt cx="2414" cy="878"/>
            </a:xfrm>
          </p:grpSpPr>
          <p:sp>
            <p:nvSpPr>
              <p:cNvPr id="18466" name="Rectangle 44"/>
              <p:cNvSpPr>
                <a:spLocks noChangeArrowheads="1"/>
              </p:cNvSpPr>
              <p:nvPr/>
            </p:nvSpPr>
            <p:spPr bwMode="auto">
              <a:xfrm>
                <a:off x="3223" y="735"/>
                <a:ext cx="2410" cy="878"/>
              </a:xfrm>
              <a:prstGeom prst="rect">
                <a:avLst/>
              </a:prstGeom>
              <a:noFill/>
              <a:ln w="57150" algn="ctr">
                <a:solidFill>
                  <a:srgbClr val="969696"/>
                </a:solidFill>
                <a:miter lim="800000"/>
                <a:headEnd/>
                <a:tailEnd/>
              </a:ln>
            </p:spPr>
            <p:txBody>
              <a:bodyPr wrap="none" anchor="ctr"/>
              <a:lstStyle/>
              <a:p>
                <a:endParaRPr lang="en-US"/>
              </a:p>
            </p:txBody>
          </p:sp>
          <p:sp>
            <p:nvSpPr>
              <p:cNvPr id="18467" name="Rectangle 45"/>
              <p:cNvSpPr>
                <a:spLocks noChangeArrowheads="1"/>
              </p:cNvSpPr>
              <p:nvPr/>
            </p:nvSpPr>
            <p:spPr bwMode="auto">
              <a:xfrm>
                <a:off x="3219" y="743"/>
                <a:ext cx="2399" cy="184"/>
              </a:xfrm>
              <a:prstGeom prst="rect">
                <a:avLst/>
              </a:prstGeom>
              <a:solidFill>
                <a:srgbClr val="969696"/>
              </a:solidFill>
              <a:ln w="12700" algn="ctr">
                <a:solidFill>
                  <a:srgbClr val="969696"/>
                </a:solidFill>
                <a:miter lim="800000"/>
                <a:headEnd/>
                <a:tailEnd/>
              </a:ln>
            </p:spPr>
            <p:txBody>
              <a:bodyPr wrap="none" anchor="ctr"/>
              <a:lstStyle/>
              <a:p>
                <a:r>
                  <a:rPr lang="en-GB" b="1">
                    <a:solidFill>
                      <a:schemeClr val="bg1"/>
                    </a:solidFill>
                    <a:latin typeface="Calibri" pitchFamily="34" charset="0"/>
                  </a:rPr>
                  <a:t>(3) Insertions/deletions</a:t>
                </a:r>
              </a:p>
            </p:txBody>
          </p:sp>
          <p:pic>
            <p:nvPicPr>
              <p:cNvPr id="18468" name="Picture 46"/>
              <p:cNvPicPr>
                <a:picLocks noChangeAspect="1" noChangeArrowheads="1"/>
              </p:cNvPicPr>
              <p:nvPr/>
            </p:nvPicPr>
            <p:blipFill>
              <a:blip r:embed="rId6" cstate="print"/>
              <a:srcRect/>
              <a:stretch>
                <a:fillRect/>
              </a:stretch>
            </p:blipFill>
            <p:spPr bwMode="auto">
              <a:xfrm>
                <a:off x="3340" y="1066"/>
                <a:ext cx="2117" cy="386"/>
              </a:xfrm>
              <a:prstGeom prst="rect">
                <a:avLst/>
              </a:prstGeom>
              <a:noFill/>
              <a:ln w="12700" algn="ctr">
                <a:noFill/>
                <a:miter lim="800000"/>
                <a:headEnd/>
                <a:tailEnd/>
              </a:ln>
            </p:spPr>
          </p:pic>
        </p:grpSp>
        <p:sp>
          <p:nvSpPr>
            <p:cNvPr id="18456" name="Line 47"/>
            <p:cNvSpPr>
              <a:spLocks noChangeShapeType="1"/>
            </p:cNvSpPr>
            <p:nvPr/>
          </p:nvSpPr>
          <p:spPr bwMode="auto">
            <a:xfrm flipV="1">
              <a:off x="3756" y="1078"/>
              <a:ext cx="234" cy="3"/>
            </a:xfrm>
            <a:prstGeom prst="line">
              <a:avLst/>
            </a:prstGeom>
            <a:noFill/>
            <a:ln w="12700">
              <a:solidFill>
                <a:schemeClr val="tx1"/>
              </a:solidFill>
              <a:round/>
              <a:headEnd/>
              <a:tailEnd type="triangle" w="med" len="med"/>
            </a:ln>
          </p:spPr>
          <p:txBody>
            <a:bodyPr wrap="none" anchor="ctr"/>
            <a:lstStyle/>
            <a:p>
              <a:endParaRPr lang="en-US"/>
            </a:p>
          </p:txBody>
        </p:sp>
        <p:sp>
          <p:nvSpPr>
            <p:cNvPr id="18457" name="Line 48"/>
            <p:cNvSpPr>
              <a:spLocks noChangeShapeType="1"/>
            </p:cNvSpPr>
            <p:nvPr/>
          </p:nvSpPr>
          <p:spPr bwMode="auto">
            <a:xfrm flipV="1">
              <a:off x="4154" y="1078"/>
              <a:ext cx="234" cy="3"/>
            </a:xfrm>
            <a:prstGeom prst="line">
              <a:avLst/>
            </a:prstGeom>
            <a:noFill/>
            <a:ln w="12700">
              <a:solidFill>
                <a:schemeClr val="tx1"/>
              </a:solidFill>
              <a:round/>
              <a:headEnd type="triangle" w="med" len="med"/>
              <a:tailEnd/>
            </a:ln>
          </p:spPr>
          <p:txBody>
            <a:bodyPr wrap="none" anchor="ctr"/>
            <a:lstStyle/>
            <a:p>
              <a:endParaRPr lang="en-US"/>
            </a:p>
          </p:txBody>
        </p:sp>
        <p:sp>
          <p:nvSpPr>
            <p:cNvPr id="18458" name="Line 49"/>
            <p:cNvSpPr>
              <a:spLocks noChangeShapeType="1"/>
            </p:cNvSpPr>
            <p:nvPr/>
          </p:nvSpPr>
          <p:spPr bwMode="auto">
            <a:xfrm flipV="1">
              <a:off x="3594" y="1040"/>
              <a:ext cx="234" cy="3"/>
            </a:xfrm>
            <a:prstGeom prst="line">
              <a:avLst/>
            </a:prstGeom>
            <a:noFill/>
            <a:ln w="12700">
              <a:solidFill>
                <a:srgbClr val="FF6600"/>
              </a:solidFill>
              <a:round/>
              <a:headEnd/>
              <a:tailEnd type="triangle" w="med" len="med"/>
            </a:ln>
          </p:spPr>
          <p:txBody>
            <a:bodyPr wrap="none" anchor="ctr"/>
            <a:lstStyle/>
            <a:p>
              <a:endParaRPr lang="en-US"/>
            </a:p>
          </p:txBody>
        </p:sp>
        <p:sp>
          <p:nvSpPr>
            <p:cNvPr id="18459" name="Line 50"/>
            <p:cNvSpPr>
              <a:spLocks noChangeShapeType="1"/>
            </p:cNvSpPr>
            <p:nvPr/>
          </p:nvSpPr>
          <p:spPr bwMode="auto">
            <a:xfrm flipV="1">
              <a:off x="4308" y="1040"/>
              <a:ext cx="234" cy="3"/>
            </a:xfrm>
            <a:prstGeom prst="line">
              <a:avLst/>
            </a:prstGeom>
            <a:noFill/>
            <a:ln w="12700">
              <a:solidFill>
                <a:srgbClr val="FF6600"/>
              </a:solidFill>
              <a:round/>
              <a:headEnd type="triangle" w="med" len="med"/>
              <a:tailEnd/>
            </a:ln>
          </p:spPr>
          <p:txBody>
            <a:bodyPr wrap="none" anchor="ctr"/>
            <a:lstStyle/>
            <a:p>
              <a:endParaRPr lang="en-US"/>
            </a:p>
          </p:txBody>
        </p:sp>
        <p:sp>
          <p:nvSpPr>
            <p:cNvPr id="18460" name="Line 51"/>
            <p:cNvSpPr>
              <a:spLocks noChangeShapeType="1"/>
            </p:cNvSpPr>
            <p:nvPr/>
          </p:nvSpPr>
          <p:spPr bwMode="auto">
            <a:xfrm flipV="1">
              <a:off x="3792" y="1504"/>
              <a:ext cx="234" cy="3"/>
            </a:xfrm>
            <a:prstGeom prst="line">
              <a:avLst/>
            </a:prstGeom>
            <a:noFill/>
            <a:ln w="12700">
              <a:solidFill>
                <a:srgbClr val="FF6600"/>
              </a:solidFill>
              <a:round/>
              <a:headEnd/>
              <a:tailEnd type="triangle" w="med" len="med"/>
            </a:ln>
          </p:spPr>
          <p:txBody>
            <a:bodyPr wrap="none" anchor="ctr"/>
            <a:lstStyle/>
            <a:p>
              <a:endParaRPr lang="en-US"/>
            </a:p>
          </p:txBody>
        </p:sp>
        <p:sp>
          <p:nvSpPr>
            <p:cNvPr id="18461" name="Line 52"/>
            <p:cNvSpPr>
              <a:spLocks noChangeShapeType="1"/>
            </p:cNvSpPr>
            <p:nvPr/>
          </p:nvSpPr>
          <p:spPr bwMode="auto">
            <a:xfrm flipV="1">
              <a:off x="4130" y="1502"/>
              <a:ext cx="234" cy="3"/>
            </a:xfrm>
            <a:prstGeom prst="line">
              <a:avLst/>
            </a:prstGeom>
            <a:noFill/>
            <a:ln w="12700">
              <a:solidFill>
                <a:srgbClr val="FF6600"/>
              </a:solidFill>
              <a:round/>
              <a:headEnd type="triangle" w="med" len="med"/>
              <a:tailEnd/>
            </a:ln>
          </p:spPr>
          <p:txBody>
            <a:bodyPr wrap="none" anchor="ctr"/>
            <a:lstStyle/>
            <a:p>
              <a:endParaRPr lang="en-US"/>
            </a:p>
          </p:txBody>
        </p:sp>
        <p:sp>
          <p:nvSpPr>
            <p:cNvPr id="18462" name="Line 53"/>
            <p:cNvSpPr>
              <a:spLocks noChangeShapeType="1"/>
            </p:cNvSpPr>
            <p:nvPr/>
          </p:nvSpPr>
          <p:spPr bwMode="auto">
            <a:xfrm flipV="1">
              <a:off x="3962" y="1464"/>
              <a:ext cx="234" cy="3"/>
            </a:xfrm>
            <a:prstGeom prst="line">
              <a:avLst/>
            </a:prstGeom>
            <a:noFill/>
            <a:ln w="12700">
              <a:solidFill>
                <a:schemeClr val="tx1"/>
              </a:solidFill>
              <a:round/>
              <a:headEnd/>
              <a:tailEnd type="triangle" w="med" len="med"/>
            </a:ln>
          </p:spPr>
          <p:txBody>
            <a:bodyPr wrap="none" anchor="ctr"/>
            <a:lstStyle/>
            <a:p>
              <a:endParaRPr lang="en-US"/>
            </a:p>
          </p:txBody>
        </p:sp>
        <p:sp>
          <p:nvSpPr>
            <p:cNvPr id="18463" name="Line 54"/>
            <p:cNvSpPr>
              <a:spLocks noChangeShapeType="1"/>
            </p:cNvSpPr>
            <p:nvPr/>
          </p:nvSpPr>
          <p:spPr bwMode="auto">
            <a:xfrm>
              <a:off x="4076" y="1464"/>
              <a:ext cx="120" cy="0"/>
            </a:xfrm>
            <a:prstGeom prst="line">
              <a:avLst/>
            </a:prstGeom>
            <a:noFill/>
            <a:ln w="12700">
              <a:solidFill>
                <a:srgbClr val="FF0000"/>
              </a:solidFill>
              <a:round/>
              <a:headEnd/>
              <a:tailEnd type="triangle" w="med" len="med"/>
            </a:ln>
          </p:spPr>
          <p:txBody>
            <a:bodyPr wrap="none" anchor="ctr"/>
            <a:lstStyle/>
            <a:p>
              <a:endParaRPr lang="en-US"/>
            </a:p>
          </p:txBody>
        </p:sp>
        <p:sp>
          <p:nvSpPr>
            <p:cNvPr id="18464" name="Line 55"/>
            <p:cNvSpPr>
              <a:spLocks noChangeShapeType="1"/>
            </p:cNvSpPr>
            <p:nvPr/>
          </p:nvSpPr>
          <p:spPr bwMode="auto">
            <a:xfrm flipV="1">
              <a:off x="3958" y="1428"/>
              <a:ext cx="234" cy="3"/>
            </a:xfrm>
            <a:prstGeom prst="line">
              <a:avLst/>
            </a:prstGeom>
            <a:noFill/>
            <a:ln w="12700">
              <a:solidFill>
                <a:schemeClr val="tx1"/>
              </a:solidFill>
              <a:round/>
              <a:headEnd type="triangle" w="med" len="med"/>
              <a:tailEnd/>
            </a:ln>
          </p:spPr>
          <p:txBody>
            <a:bodyPr wrap="none" anchor="ctr"/>
            <a:lstStyle/>
            <a:p>
              <a:endParaRPr lang="en-US"/>
            </a:p>
          </p:txBody>
        </p:sp>
        <p:sp>
          <p:nvSpPr>
            <p:cNvPr id="18465" name="Line 56"/>
            <p:cNvSpPr>
              <a:spLocks noChangeShapeType="1"/>
            </p:cNvSpPr>
            <p:nvPr/>
          </p:nvSpPr>
          <p:spPr bwMode="auto">
            <a:xfrm flipH="1">
              <a:off x="3958" y="1430"/>
              <a:ext cx="128" cy="0"/>
            </a:xfrm>
            <a:prstGeom prst="line">
              <a:avLst/>
            </a:prstGeom>
            <a:noFill/>
            <a:ln w="12700">
              <a:solidFill>
                <a:srgbClr val="FF0000"/>
              </a:solidFill>
              <a:round/>
              <a:headEnd/>
              <a:tailEnd type="triangle" w="med" len="med"/>
            </a:ln>
          </p:spPr>
          <p:txBody>
            <a:bodyPr wrap="none" anchor="ctr"/>
            <a:lstStyle/>
            <a:p>
              <a:endParaRPr lang="en-US"/>
            </a:p>
          </p:txBody>
        </p:sp>
      </p:grpSp>
      <p:sp>
        <p:nvSpPr>
          <p:cNvPr id="18443" name="Rectangle 58"/>
          <p:cNvSpPr>
            <a:spLocks noChangeArrowheads="1"/>
          </p:cNvSpPr>
          <p:nvPr/>
        </p:nvSpPr>
        <p:spPr bwMode="auto">
          <a:xfrm>
            <a:off x="5157788" y="2439988"/>
            <a:ext cx="3825875" cy="1393825"/>
          </a:xfrm>
          <a:prstGeom prst="rect">
            <a:avLst/>
          </a:prstGeom>
          <a:noFill/>
          <a:ln w="57150" algn="ctr">
            <a:solidFill>
              <a:srgbClr val="969696"/>
            </a:solidFill>
            <a:miter lim="800000"/>
            <a:headEnd/>
            <a:tailEnd/>
          </a:ln>
        </p:spPr>
        <p:txBody>
          <a:bodyPr wrap="none" anchor="ctr"/>
          <a:lstStyle/>
          <a:p>
            <a:endParaRPr lang="en-US"/>
          </a:p>
        </p:txBody>
      </p:sp>
      <p:sp>
        <p:nvSpPr>
          <p:cNvPr id="18444" name="Rectangle 59"/>
          <p:cNvSpPr>
            <a:spLocks noChangeArrowheads="1"/>
          </p:cNvSpPr>
          <p:nvPr/>
        </p:nvSpPr>
        <p:spPr bwMode="auto">
          <a:xfrm>
            <a:off x="5151438" y="2452688"/>
            <a:ext cx="3836987" cy="292100"/>
          </a:xfrm>
          <a:prstGeom prst="rect">
            <a:avLst/>
          </a:prstGeom>
          <a:solidFill>
            <a:srgbClr val="969696"/>
          </a:solidFill>
          <a:ln w="12700" algn="ctr">
            <a:solidFill>
              <a:srgbClr val="969696"/>
            </a:solidFill>
            <a:miter lim="800000"/>
            <a:headEnd/>
            <a:tailEnd/>
          </a:ln>
        </p:spPr>
        <p:txBody>
          <a:bodyPr wrap="none" anchor="ctr"/>
          <a:lstStyle/>
          <a:p>
            <a:r>
              <a:rPr lang="en-GB" b="1">
                <a:solidFill>
                  <a:schemeClr val="bg1"/>
                </a:solidFill>
                <a:latin typeface="Calibri" pitchFamily="34" charset="0"/>
              </a:rPr>
              <a:t>(4) SNPs, smaller indels</a:t>
            </a:r>
          </a:p>
        </p:txBody>
      </p:sp>
      <p:pic>
        <p:nvPicPr>
          <p:cNvPr id="18445" name="Picture 60"/>
          <p:cNvPicPr>
            <a:picLocks noChangeAspect="1" noChangeArrowheads="1"/>
          </p:cNvPicPr>
          <p:nvPr/>
        </p:nvPicPr>
        <p:blipFill>
          <a:blip r:embed="rId7" cstate="print"/>
          <a:srcRect/>
          <a:stretch>
            <a:fillRect/>
          </a:stretch>
        </p:blipFill>
        <p:spPr bwMode="auto">
          <a:xfrm>
            <a:off x="5497513" y="2921000"/>
            <a:ext cx="3040062" cy="601663"/>
          </a:xfrm>
          <a:prstGeom prst="rect">
            <a:avLst/>
          </a:prstGeom>
          <a:noFill/>
          <a:ln w="12700" algn="ctr">
            <a:noFill/>
            <a:miter lim="800000"/>
            <a:headEnd/>
            <a:tailEnd/>
          </a:ln>
        </p:spPr>
      </p:pic>
      <p:grpSp>
        <p:nvGrpSpPr>
          <p:cNvPr id="18446" name="Group 61"/>
          <p:cNvGrpSpPr>
            <a:grpSpLocks/>
          </p:cNvGrpSpPr>
          <p:nvPr/>
        </p:nvGrpSpPr>
        <p:grpSpPr bwMode="auto">
          <a:xfrm>
            <a:off x="5157788" y="4065588"/>
            <a:ext cx="3832225" cy="1393825"/>
            <a:chOff x="3227" y="2807"/>
            <a:chExt cx="2414" cy="878"/>
          </a:xfrm>
        </p:grpSpPr>
        <p:sp>
          <p:nvSpPr>
            <p:cNvPr id="18452" name="Rectangle 62"/>
            <p:cNvSpPr>
              <a:spLocks noChangeArrowheads="1"/>
            </p:cNvSpPr>
            <p:nvPr/>
          </p:nvSpPr>
          <p:spPr bwMode="auto">
            <a:xfrm>
              <a:off x="3231" y="2807"/>
              <a:ext cx="2410" cy="878"/>
            </a:xfrm>
            <a:prstGeom prst="rect">
              <a:avLst/>
            </a:prstGeom>
            <a:noFill/>
            <a:ln w="57150" algn="ctr">
              <a:solidFill>
                <a:srgbClr val="969696"/>
              </a:solidFill>
              <a:miter lim="800000"/>
              <a:headEnd/>
              <a:tailEnd/>
            </a:ln>
          </p:spPr>
          <p:txBody>
            <a:bodyPr wrap="none" anchor="ctr"/>
            <a:lstStyle/>
            <a:p>
              <a:endParaRPr lang="en-US"/>
            </a:p>
          </p:txBody>
        </p:sp>
        <p:sp>
          <p:nvSpPr>
            <p:cNvPr id="18453" name="Rectangle 63"/>
            <p:cNvSpPr>
              <a:spLocks noChangeArrowheads="1"/>
            </p:cNvSpPr>
            <p:nvPr/>
          </p:nvSpPr>
          <p:spPr bwMode="auto">
            <a:xfrm>
              <a:off x="3227" y="2815"/>
              <a:ext cx="2411" cy="184"/>
            </a:xfrm>
            <a:prstGeom prst="rect">
              <a:avLst/>
            </a:prstGeom>
            <a:solidFill>
              <a:srgbClr val="969696"/>
            </a:solidFill>
            <a:ln w="12700" algn="ctr">
              <a:solidFill>
                <a:srgbClr val="969696"/>
              </a:solidFill>
              <a:miter lim="800000"/>
              <a:headEnd/>
              <a:tailEnd/>
            </a:ln>
          </p:spPr>
          <p:txBody>
            <a:bodyPr wrap="none" anchor="ctr"/>
            <a:lstStyle/>
            <a:p>
              <a:r>
                <a:rPr lang="en-GB" b="1" dirty="0" smtClean="0">
                  <a:solidFill>
                    <a:schemeClr val="bg1"/>
                  </a:solidFill>
                  <a:latin typeface="Calibri" pitchFamily="34" charset="0"/>
                </a:rPr>
                <a:t>(5) </a:t>
              </a:r>
              <a:r>
                <a:rPr lang="en-GB" b="1" dirty="0">
                  <a:solidFill>
                    <a:schemeClr val="bg1"/>
                  </a:solidFill>
                  <a:latin typeface="Calibri" pitchFamily="34" charset="0"/>
                </a:rPr>
                <a:t>Copy number changes</a:t>
              </a:r>
            </a:p>
          </p:txBody>
        </p:sp>
        <p:pic>
          <p:nvPicPr>
            <p:cNvPr id="18454" name="Picture 64"/>
            <p:cNvPicPr>
              <a:picLocks noChangeAspect="1" noChangeArrowheads="1"/>
            </p:cNvPicPr>
            <p:nvPr/>
          </p:nvPicPr>
          <p:blipFill>
            <a:blip r:embed="rId8" cstate="print"/>
            <a:srcRect/>
            <a:stretch>
              <a:fillRect/>
            </a:stretch>
          </p:blipFill>
          <p:spPr bwMode="auto">
            <a:xfrm>
              <a:off x="3400" y="3030"/>
              <a:ext cx="2019" cy="627"/>
            </a:xfrm>
            <a:prstGeom prst="rect">
              <a:avLst/>
            </a:prstGeom>
            <a:noFill/>
            <a:ln w="12700" algn="ctr">
              <a:noFill/>
              <a:miter lim="800000"/>
              <a:headEnd/>
              <a:tailEnd/>
            </a:ln>
          </p:spPr>
        </p:pic>
      </p:grpSp>
      <p:sp>
        <p:nvSpPr>
          <p:cNvPr id="4" name="Left Brace 3"/>
          <p:cNvSpPr/>
          <p:nvPr/>
        </p:nvSpPr>
        <p:spPr bwMode="auto">
          <a:xfrm rot="16200000">
            <a:off x="6852443" y="3775862"/>
            <a:ext cx="449263" cy="3935413"/>
          </a:xfrm>
          <a:prstGeom prst="leftBrace">
            <a:avLst/>
          </a:prstGeom>
          <a:noFill/>
          <a:ln w="349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5" name="Rectangle 4"/>
          <p:cNvSpPr/>
          <p:nvPr/>
        </p:nvSpPr>
        <p:spPr>
          <a:xfrm>
            <a:off x="5164138" y="5907083"/>
            <a:ext cx="3857624" cy="584775"/>
          </a:xfrm>
          <a:prstGeom prst="rect">
            <a:avLst/>
          </a:prstGeom>
        </p:spPr>
        <p:txBody>
          <a:bodyPr wrap="square">
            <a:spAutoFit/>
          </a:bodyPr>
          <a:lstStyle/>
          <a:p>
            <a:pPr algn="ctr"/>
            <a:r>
              <a:rPr lang="en-GB" dirty="0" smtClean="0"/>
              <a:t>Searching for mutations in the sample DNA</a:t>
            </a:r>
            <a:endParaRPr lang="en-US" dirty="0"/>
          </a:p>
        </p:txBody>
      </p:sp>
      <p:sp>
        <p:nvSpPr>
          <p:cNvPr id="6" name="Flowchart: Process 5"/>
          <p:cNvSpPr/>
          <p:nvPr/>
        </p:nvSpPr>
        <p:spPr bwMode="auto">
          <a:xfrm>
            <a:off x="2414588" y="1470025"/>
            <a:ext cx="1654176" cy="3611563"/>
          </a:xfrm>
          <a:prstGeom prst="flowChartProcess">
            <a:avLst/>
          </a:prstGeom>
          <a:noFill/>
          <a:ln w="6350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69" name="Left Brace 68"/>
          <p:cNvSpPr/>
          <p:nvPr/>
        </p:nvSpPr>
        <p:spPr bwMode="auto">
          <a:xfrm rot="16200000">
            <a:off x="3027363" y="4770432"/>
            <a:ext cx="449263" cy="1738312"/>
          </a:xfrm>
          <a:prstGeom prst="leftBrace">
            <a:avLst/>
          </a:prstGeom>
          <a:noFill/>
          <a:ln w="34925" cap="flat" cmpd="sng" algn="ctr">
            <a:solidFill>
              <a:schemeClr val="accent2">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sp>
        <p:nvSpPr>
          <p:cNvPr id="7" name="Rectangle 6"/>
          <p:cNvSpPr/>
          <p:nvPr/>
        </p:nvSpPr>
        <p:spPr>
          <a:xfrm>
            <a:off x="2372519" y="5907083"/>
            <a:ext cx="1731695" cy="584775"/>
          </a:xfrm>
          <a:prstGeom prst="rect">
            <a:avLst/>
          </a:prstGeom>
        </p:spPr>
        <p:txBody>
          <a:bodyPr wrap="square">
            <a:spAutoFit/>
          </a:bodyPr>
          <a:lstStyle/>
          <a:p>
            <a:pPr algn="ctr"/>
            <a:r>
              <a:rPr lang="en-GB" dirty="0" smtClean="0"/>
              <a:t>Matching reads to a reference</a:t>
            </a:r>
            <a:endParaRPr lang="en-US" dirty="0"/>
          </a:p>
        </p:txBody>
      </p:sp>
    </p:spTree>
    <p:extLst>
      <p:ext uri="{BB962C8B-B14F-4D97-AF65-F5344CB8AC3E}">
        <p14:creationId xmlns:p14="http://schemas.microsoft.com/office/powerpoint/2010/main" val="291582568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Read mapping</a:t>
            </a:r>
            <a:endParaRPr lang="en-US" dirty="0"/>
          </a:p>
        </p:txBody>
      </p:sp>
      <p:grpSp>
        <p:nvGrpSpPr>
          <p:cNvPr id="2048" name="Group 2047"/>
          <p:cNvGrpSpPr/>
          <p:nvPr/>
        </p:nvGrpSpPr>
        <p:grpSpPr>
          <a:xfrm>
            <a:off x="228590" y="1790701"/>
            <a:ext cx="1654175" cy="3606800"/>
            <a:chOff x="465138" y="1778001"/>
            <a:chExt cx="1654175" cy="3606800"/>
          </a:xfrm>
        </p:grpSpPr>
        <p:sp>
          <p:nvSpPr>
            <p:cNvPr id="5" name="Rectangle 9"/>
            <p:cNvSpPr>
              <a:spLocks noChangeArrowheads="1"/>
            </p:cNvSpPr>
            <p:nvPr/>
          </p:nvSpPr>
          <p:spPr bwMode="auto">
            <a:xfrm>
              <a:off x="471755" y="1778001"/>
              <a:ext cx="1634325" cy="3606800"/>
            </a:xfrm>
            <a:prstGeom prst="rect">
              <a:avLst/>
            </a:prstGeom>
            <a:noFill/>
            <a:ln w="57150" algn="ctr">
              <a:solidFill>
                <a:srgbClr val="969696"/>
              </a:solidFill>
              <a:miter lim="800000"/>
              <a:headEnd/>
              <a:tailEnd/>
            </a:ln>
          </p:spPr>
          <p:txBody>
            <a:bodyPr wrap="none" anchor="ctr"/>
            <a:lstStyle/>
            <a:p>
              <a:endParaRPr lang="en-US"/>
            </a:p>
          </p:txBody>
        </p:sp>
        <p:sp>
          <p:nvSpPr>
            <p:cNvPr id="6" name="Rectangle 10"/>
            <p:cNvSpPr>
              <a:spLocks noChangeArrowheads="1"/>
            </p:cNvSpPr>
            <p:nvPr/>
          </p:nvSpPr>
          <p:spPr bwMode="auto">
            <a:xfrm>
              <a:off x="465138" y="1790701"/>
              <a:ext cx="1654175" cy="319088"/>
            </a:xfrm>
            <a:prstGeom prst="rect">
              <a:avLst/>
            </a:prstGeom>
            <a:solidFill>
              <a:srgbClr val="969696"/>
            </a:solidFill>
            <a:ln w="12700" algn="ctr">
              <a:solidFill>
                <a:srgbClr val="969696"/>
              </a:solidFill>
              <a:miter lim="800000"/>
              <a:headEnd/>
              <a:tailEnd/>
            </a:ln>
          </p:spPr>
          <p:txBody>
            <a:bodyPr wrap="none" anchor="ctr"/>
            <a:lstStyle/>
            <a:p>
              <a:r>
                <a:rPr lang="en-GB" b="1" dirty="0">
                  <a:solidFill>
                    <a:schemeClr val="bg1"/>
                  </a:solidFill>
                  <a:latin typeface="Calibri" pitchFamily="34" charset="0"/>
                </a:rPr>
                <a:t>(2) Read mapping</a:t>
              </a:r>
            </a:p>
          </p:txBody>
        </p:sp>
        <p:sp>
          <p:nvSpPr>
            <p:cNvPr id="7" name="Line 11"/>
            <p:cNvSpPr>
              <a:spLocks noChangeShapeType="1"/>
            </p:cNvSpPr>
            <p:nvPr/>
          </p:nvSpPr>
          <p:spPr bwMode="auto">
            <a:xfrm>
              <a:off x="635518" y="2265364"/>
              <a:ext cx="302714" cy="0"/>
            </a:xfrm>
            <a:prstGeom prst="line">
              <a:avLst/>
            </a:prstGeom>
            <a:noFill/>
            <a:ln w="12700">
              <a:solidFill>
                <a:schemeClr val="tx1"/>
              </a:solidFill>
              <a:round/>
              <a:headEnd/>
              <a:tailEnd type="triangle" w="med" len="med"/>
            </a:ln>
          </p:spPr>
          <p:txBody>
            <a:bodyPr wrap="none" anchor="ctr"/>
            <a:lstStyle/>
            <a:p>
              <a:endParaRPr lang="en-US"/>
            </a:p>
          </p:txBody>
        </p:sp>
        <p:sp>
          <p:nvSpPr>
            <p:cNvPr id="8" name="Line 12"/>
            <p:cNvSpPr>
              <a:spLocks noChangeShapeType="1"/>
            </p:cNvSpPr>
            <p:nvPr/>
          </p:nvSpPr>
          <p:spPr bwMode="auto">
            <a:xfrm>
              <a:off x="1108612" y="2266951"/>
              <a:ext cx="302714" cy="0"/>
            </a:xfrm>
            <a:prstGeom prst="line">
              <a:avLst/>
            </a:prstGeom>
            <a:noFill/>
            <a:ln w="12700">
              <a:solidFill>
                <a:schemeClr val="tx1"/>
              </a:solidFill>
              <a:round/>
              <a:headEnd type="triangle" w="med" len="med"/>
              <a:tailEnd/>
            </a:ln>
          </p:spPr>
          <p:txBody>
            <a:bodyPr wrap="none" anchor="ctr"/>
            <a:lstStyle/>
            <a:p>
              <a:endParaRPr lang="en-US"/>
            </a:p>
          </p:txBody>
        </p:sp>
        <p:sp>
          <p:nvSpPr>
            <p:cNvPr id="9" name="Line 13"/>
            <p:cNvSpPr>
              <a:spLocks noChangeShapeType="1"/>
            </p:cNvSpPr>
            <p:nvPr/>
          </p:nvSpPr>
          <p:spPr bwMode="auto">
            <a:xfrm>
              <a:off x="632210" y="2390776"/>
              <a:ext cx="302714" cy="0"/>
            </a:xfrm>
            <a:prstGeom prst="line">
              <a:avLst/>
            </a:prstGeom>
            <a:noFill/>
            <a:ln w="12700">
              <a:solidFill>
                <a:srgbClr val="0000FF"/>
              </a:solidFill>
              <a:round/>
              <a:headEnd/>
              <a:tailEnd type="triangle" w="med" len="med"/>
            </a:ln>
          </p:spPr>
          <p:txBody>
            <a:bodyPr wrap="none" anchor="ctr"/>
            <a:lstStyle/>
            <a:p>
              <a:endParaRPr lang="en-US"/>
            </a:p>
          </p:txBody>
        </p:sp>
        <p:sp>
          <p:nvSpPr>
            <p:cNvPr id="10" name="Line 14"/>
            <p:cNvSpPr>
              <a:spLocks noChangeShapeType="1"/>
            </p:cNvSpPr>
            <p:nvPr/>
          </p:nvSpPr>
          <p:spPr bwMode="auto">
            <a:xfrm>
              <a:off x="1105304" y="2392364"/>
              <a:ext cx="302714" cy="0"/>
            </a:xfrm>
            <a:prstGeom prst="line">
              <a:avLst/>
            </a:prstGeom>
            <a:noFill/>
            <a:ln w="12700">
              <a:solidFill>
                <a:srgbClr val="0000FF"/>
              </a:solidFill>
              <a:round/>
              <a:headEnd type="triangle" w="med" len="med"/>
              <a:tailEnd/>
            </a:ln>
          </p:spPr>
          <p:txBody>
            <a:bodyPr wrap="none" anchor="ctr"/>
            <a:lstStyle/>
            <a:p>
              <a:endParaRPr lang="en-US"/>
            </a:p>
          </p:txBody>
        </p:sp>
        <p:sp>
          <p:nvSpPr>
            <p:cNvPr id="11" name="Line 15"/>
            <p:cNvSpPr>
              <a:spLocks noChangeShapeType="1"/>
            </p:cNvSpPr>
            <p:nvPr/>
          </p:nvSpPr>
          <p:spPr bwMode="auto">
            <a:xfrm>
              <a:off x="628901" y="2511426"/>
              <a:ext cx="302714" cy="0"/>
            </a:xfrm>
            <a:prstGeom prst="line">
              <a:avLst/>
            </a:prstGeom>
            <a:noFill/>
            <a:ln w="12700">
              <a:solidFill>
                <a:srgbClr val="FF0000"/>
              </a:solidFill>
              <a:round/>
              <a:headEnd/>
              <a:tailEnd type="triangle" w="med" len="med"/>
            </a:ln>
          </p:spPr>
          <p:txBody>
            <a:bodyPr wrap="none" anchor="ctr"/>
            <a:lstStyle/>
            <a:p>
              <a:endParaRPr lang="en-US"/>
            </a:p>
          </p:txBody>
        </p:sp>
        <p:sp>
          <p:nvSpPr>
            <p:cNvPr id="12" name="Line 16"/>
            <p:cNvSpPr>
              <a:spLocks noChangeShapeType="1"/>
            </p:cNvSpPr>
            <p:nvPr/>
          </p:nvSpPr>
          <p:spPr bwMode="auto">
            <a:xfrm>
              <a:off x="1101995" y="2513014"/>
              <a:ext cx="302714" cy="0"/>
            </a:xfrm>
            <a:prstGeom prst="line">
              <a:avLst/>
            </a:prstGeom>
            <a:noFill/>
            <a:ln w="12700">
              <a:solidFill>
                <a:srgbClr val="FF0000"/>
              </a:solidFill>
              <a:round/>
              <a:headEnd type="triangle" w="med" len="med"/>
              <a:tailEnd/>
            </a:ln>
          </p:spPr>
          <p:txBody>
            <a:bodyPr wrap="none" anchor="ctr"/>
            <a:lstStyle/>
            <a:p>
              <a:endParaRPr lang="en-US"/>
            </a:p>
          </p:txBody>
        </p:sp>
        <p:sp>
          <p:nvSpPr>
            <p:cNvPr id="13" name="Line 17"/>
            <p:cNvSpPr>
              <a:spLocks noChangeShapeType="1"/>
            </p:cNvSpPr>
            <p:nvPr/>
          </p:nvSpPr>
          <p:spPr bwMode="auto">
            <a:xfrm>
              <a:off x="630556" y="2636839"/>
              <a:ext cx="302714" cy="0"/>
            </a:xfrm>
            <a:prstGeom prst="line">
              <a:avLst/>
            </a:prstGeom>
            <a:noFill/>
            <a:ln w="12700">
              <a:solidFill>
                <a:srgbClr val="008000"/>
              </a:solidFill>
              <a:round/>
              <a:headEnd/>
              <a:tailEnd type="triangle" w="med" len="med"/>
            </a:ln>
          </p:spPr>
          <p:txBody>
            <a:bodyPr wrap="none" anchor="ctr"/>
            <a:lstStyle/>
            <a:p>
              <a:endParaRPr lang="en-US"/>
            </a:p>
          </p:txBody>
        </p:sp>
        <p:sp>
          <p:nvSpPr>
            <p:cNvPr id="14" name="Line 18"/>
            <p:cNvSpPr>
              <a:spLocks noChangeShapeType="1"/>
            </p:cNvSpPr>
            <p:nvPr/>
          </p:nvSpPr>
          <p:spPr bwMode="auto">
            <a:xfrm>
              <a:off x="1103650" y="2638426"/>
              <a:ext cx="302714" cy="0"/>
            </a:xfrm>
            <a:prstGeom prst="line">
              <a:avLst/>
            </a:prstGeom>
            <a:noFill/>
            <a:ln w="12700">
              <a:solidFill>
                <a:srgbClr val="008000"/>
              </a:solidFill>
              <a:round/>
              <a:headEnd type="triangle" w="med" len="med"/>
              <a:tailEnd/>
            </a:ln>
          </p:spPr>
          <p:txBody>
            <a:bodyPr wrap="none" anchor="ctr"/>
            <a:lstStyle/>
            <a:p>
              <a:endParaRPr lang="en-US"/>
            </a:p>
          </p:txBody>
        </p:sp>
        <p:sp>
          <p:nvSpPr>
            <p:cNvPr id="15" name="Line 19"/>
            <p:cNvSpPr>
              <a:spLocks noChangeShapeType="1"/>
            </p:cNvSpPr>
            <p:nvPr/>
          </p:nvSpPr>
          <p:spPr bwMode="auto">
            <a:xfrm>
              <a:off x="622285" y="2762251"/>
              <a:ext cx="302714" cy="0"/>
            </a:xfrm>
            <a:prstGeom prst="line">
              <a:avLst/>
            </a:prstGeom>
            <a:noFill/>
            <a:ln w="12700">
              <a:solidFill>
                <a:schemeClr val="tx1"/>
              </a:solidFill>
              <a:round/>
              <a:headEnd/>
              <a:tailEnd type="triangle" w="med" len="med"/>
            </a:ln>
          </p:spPr>
          <p:txBody>
            <a:bodyPr wrap="none" anchor="ctr"/>
            <a:lstStyle/>
            <a:p>
              <a:endParaRPr lang="en-US"/>
            </a:p>
          </p:txBody>
        </p:sp>
        <p:sp>
          <p:nvSpPr>
            <p:cNvPr id="16" name="Line 20"/>
            <p:cNvSpPr>
              <a:spLocks noChangeShapeType="1"/>
            </p:cNvSpPr>
            <p:nvPr/>
          </p:nvSpPr>
          <p:spPr bwMode="auto">
            <a:xfrm>
              <a:off x="1095379" y="2763839"/>
              <a:ext cx="302714" cy="0"/>
            </a:xfrm>
            <a:prstGeom prst="line">
              <a:avLst/>
            </a:prstGeom>
            <a:noFill/>
            <a:ln w="12700">
              <a:solidFill>
                <a:schemeClr val="tx1"/>
              </a:solidFill>
              <a:round/>
              <a:headEnd type="triangle" w="med" len="med"/>
              <a:tailEnd/>
            </a:ln>
          </p:spPr>
          <p:txBody>
            <a:bodyPr wrap="none" anchor="ctr"/>
            <a:lstStyle/>
            <a:p>
              <a:endParaRPr lang="en-US"/>
            </a:p>
          </p:txBody>
        </p:sp>
        <p:sp>
          <p:nvSpPr>
            <p:cNvPr id="17" name="Line 21"/>
            <p:cNvSpPr>
              <a:spLocks noChangeShapeType="1"/>
            </p:cNvSpPr>
            <p:nvPr/>
          </p:nvSpPr>
          <p:spPr bwMode="auto">
            <a:xfrm>
              <a:off x="566043" y="3494089"/>
              <a:ext cx="1449057" cy="0"/>
            </a:xfrm>
            <a:prstGeom prst="line">
              <a:avLst/>
            </a:prstGeom>
            <a:noFill/>
            <a:ln w="12700">
              <a:solidFill>
                <a:schemeClr val="tx1"/>
              </a:solidFill>
              <a:round/>
              <a:headEnd/>
              <a:tailEnd/>
            </a:ln>
          </p:spPr>
          <p:txBody>
            <a:bodyPr wrap="none" anchor="ctr"/>
            <a:lstStyle/>
            <a:p>
              <a:endParaRPr lang="en-US"/>
            </a:p>
          </p:txBody>
        </p:sp>
        <p:sp>
          <p:nvSpPr>
            <p:cNvPr id="18" name="Line 22"/>
            <p:cNvSpPr>
              <a:spLocks noChangeShapeType="1"/>
            </p:cNvSpPr>
            <p:nvPr/>
          </p:nvSpPr>
          <p:spPr bwMode="auto">
            <a:xfrm>
              <a:off x="752964" y="3430589"/>
              <a:ext cx="302714" cy="0"/>
            </a:xfrm>
            <a:prstGeom prst="line">
              <a:avLst/>
            </a:prstGeom>
            <a:noFill/>
            <a:ln w="12700">
              <a:solidFill>
                <a:schemeClr val="tx1"/>
              </a:solidFill>
              <a:round/>
              <a:headEnd/>
              <a:tailEnd type="triangle" w="med" len="med"/>
            </a:ln>
          </p:spPr>
          <p:txBody>
            <a:bodyPr wrap="none" anchor="ctr"/>
            <a:lstStyle/>
            <a:p>
              <a:endParaRPr lang="en-US"/>
            </a:p>
          </p:txBody>
        </p:sp>
        <p:sp>
          <p:nvSpPr>
            <p:cNvPr id="19" name="Line 23"/>
            <p:cNvSpPr>
              <a:spLocks noChangeShapeType="1"/>
            </p:cNvSpPr>
            <p:nvPr/>
          </p:nvSpPr>
          <p:spPr bwMode="auto">
            <a:xfrm>
              <a:off x="1226059" y="3432176"/>
              <a:ext cx="302714" cy="0"/>
            </a:xfrm>
            <a:prstGeom prst="line">
              <a:avLst/>
            </a:prstGeom>
            <a:noFill/>
            <a:ln w="12700">
              <a:solidFill>
                <a:schemeClr val="tx1"/>
              </a:solidFill>
              <a:round/>
              <a:headEnd type="triangle" w="med" len="med"/>
              <a:tailEnd/>
            </a:ln>
          </p:spPr>
          <p:txBody>
            <a:bodyPr wrap="none" anchor="ctr"/>
            <a:lstStyle/>
            <a:p>
              <a:endParaRPr lang="en-US"/>
            </a:p>
          </p:txBody>
        </p:sp>
        <p:sp>
          <p:nvSpPr>
            <p:cNvPr id="20" name="Line 24"/>
            <p:cNvSpPr>
              <a:spLocks noChangeShapeType="1"/>
            </p:cNvSpPr>
            <p:nvPr/>
          </p:nvSpPr>
          <p:spPr bwMode="auto">
            <a:xfrm>
              <a:off x="820786" y="3376614"/>
              <a:ext cx="302714" cy="0"/>
            </a:xfrm>
            <a:prstGeom prst="line">
              <a:avLst/>
            </a:prstGeom>
            <a:noFill/>
            <a:ln w="12700">
              <a:solidFill>
                <a:srgbClr val="008000"/>
              </a:solidFill>
              <a:round/>
              <a:headEnd/>
              <a:tailEnd type="triangle" w="med" len="med"/>
            </a:ln>
          </p:spPr>
          <p:txBody>
            <a:bodyPr wrap="none" anchor="ctr"/>
            <a:lstStyle/>
            <a:p>
              <a:endParaRPr lang="en-US"/>
            </a:p>
          </p:txBody>
        </p:sp>
        <p:sp>
          <p:nvSpPr>
            <p:cNvPr id="21" name="Line 25"/>
            <p:cNvSpPr>
              <a:spLocks noChangeShapeType="1"/>
            </p:cNvSpPr>
            <p:nvPr/>
          </p:nvSpPr>
          <p:spPr bwMode="auto">
            <a:xfrm>
              <a:off x="1293880" y="3378201"/>
              <a:ext cx="302714" cy="0"/>
            </a:xfrm>
            <a:prstGeom prst="line">
              <a:avLst/>
            </a:prstGeom>
            <a:noFill/>
            <a:ln w="12700">
              <a:solidFill>
                <a:srgbClr val="008000"/>
              </a:solidFill>
              <a:round/>
              <a:headEnd type="triangle" w="med" len="med"/>
              <a:tailEnd/>
            </a:ln>
          </p:spPr>
          <p:txBody>
            <a:bodyPr wrap="none" anchor="ctr"/>
            <a:lstStyle/>
            <a:p>
              <a:endParaRPr lang="en-US"/>
            </a:p>
          </p:txBody>
        </p:sp>
        <p:sp>
          <p:nvSpPr>
            <p:cNvPr id="22" name="Line 26"/>
            <p:cNvSpPr>
              <a:spLocks noChangeShapeType="1"/>
            </p:cNvSpPr>
            <p:nvPr/>
          </p:nvSpPr>
          <p:spPr bwMode="auto">
            <a:xfrm>
              <a:off x="635518" y="3317876"/>
              <a:ext cx="302714" cy="0"/>
            </a:xfrm>
            <a:prstGeom prst="line">
              <a:avLst/>
            </a:prstGeom>
            <a:noFill/>
            <a:ln w="12700">
              <a:solidFill>
                <a:srgbClr val="FF0000"/>
              </a:solidFill>
              <a:round/>
              <a:headEnd/>
              <a:tailEnd type="triangle" w="med" len="med"/>
            </a:ln>
          </p:spPr>
          <p:txBody>
            <a:bodyPr wrap="none" anchor="ctr"/>
            <a:lstStyle/>
            <a:p>
              <a:endParaRPr lang="en-US"/>
            </a:p>
          </p:txBody>
        </p:sp>
        <p:sp>
          <p:nvSpPr>
            <p:cNvPr id="23" name="Line 27"/>
            <p:cNvSpPr>
              <a:spLocks noChangeShapeType="1"/>
            </p:cNvSpPr>
            <p:nvPr/>
          </p:nvSpPr>
          <p:spPr bwMode="auto">
            <a:xfrm>
              <a:off x="1108612" y="3319464"/>
              <a:ext cx="302714" cy="0"/>
            </a:xfrm>
            <a:prstGeom prst="line">
              <a:avLst/>
            </a:prstGeom>
            <a:noFill/>
            <a:ln w="12700">
              <a:solidFill>
                <a:srgbClr val="FF0000"/>
              </a:solidFill>
              <a:round/>
              <a:headEnd type="triangle" w="med" len="med"/>
              <a:tailEnd/>
            </a:ln>
          </p:spPr>
          <p:txBody>
            <a:bodyPr wrap="none" anchor="ctr"/>
            <a:lstStyle/>
            <a:p>
              <a:endParaRPr lang="en-US"/>
            </a:p>
          </p:txBody>
        </p:sp>
        <p:sp>
          <p:nvSpPr>
            <p:cNvPr id="24" name="Line 28"/>
            <p:cNvSpPr>
              <a:spLocks noChangeShapeType="1"/>
            </p:cNvSpPr>
            <p:nvPr/>
          </p:nvSpPr>
          <p:spPr bwMode="auto">
            <a:xfrm>
              <a:off x="1070566" y="3259139"/>
              <a:ext cx="302714" cy="0"/>
            </a:xfrm>
            <a:prstGeom prst="line">
              <a:avLst/>
            </a:prstGeom>
            <a:noFill/>
            <a:ln w="12700">
              <a:solidFill>
                <a:srgbClr val="0000FF"/>
              </a:solidFill>
              <a:round/>
              <a:headEnd/>
              <a:tailEnd type="triangle" w="med" len="med"/>
            </a:ln>
          </p:spPr>
          <p:txBody>
            <a:bodyPr wrap="none" anchor="ctr"/>
            <a:lstStyle/>
            <a:p>
              <a:endParaRPr lang="en-US"/>
            </a:p>
          </p:txBody>
        </p:sp>
        <p:sp>
          <p:nvSpPr>
            <p:cNvPr id="25" name="Line 29"/>
            <p:cNvSpPr>
              <a:spLocks noChangeShapeType="1"/>
            </p:cNvSpPr>
            <p:nvPr/>
          </p:nvSpPr>
          <p:spPr bwMode="auto">
            <a:xfrm>
              <a:off x="1543660" y="3260726"/>
              <a:ext cx="302714" cy="0"/>
            </a:xfrm>
            <a:prstGeom prst="line">
              <a:avLst/>
            </a:prstGeom>
            <a:noFill/>
            <a:ln w="12700">
              <a:solidFill>
                <a:srgbClr val="0000FF"/>
              </a:solidFill>
              <a:round/>
              <a:headEnd type="triangle" w="med" len="med"/>
              <a:tailEnd/>
            </a:ln>
          </p:spPr>
          <p:txBody>
            <a:bodyPr wrap="none" anchor="ctr"/>
            <a:lstStyle/>
            <a:p>
              <a:endParaRPr lang="en-US"/>
            </a:p>
          </p:txBody>
        </p:sp>
        <p:sp>
          <p:nvSpPr>
            <p:cNvPr id="26" name="Line 30"/>
            <p:cNvSpPr>
              <a:spLocks noChangeShapeType="1"/>
            </p:cNvSpPr>
            <p:nvPr/>
          </p:nvSpPr>
          <p:spPr bwMode="auto">
            <a:xfrm>
              <a:off x="726498" y="3195639"/>
              <a:ext cx="302714" cy="0"/>
            </a:xfrm>
            <a:prstGeom prst="line">
              <a:avLst/>
            </a:prstGeom>
            <a:noFill/>
            <a:ln w="12700">
              <a:solidFill>
                <a:schemeClr val="tx1"/>
              </a:solidFill>
              <a:round/>
              <a:headEnd/>
              <a:tailEnd type="triangle" w="med" len="med"/>
            </a:ln>
          </p:spPr>
          <p:txBody>
            <a:bodyPr wrap="none" anchor="ctr"/>
            <a:lstStyle/>
            <a:p>
              <a:endParaRPr lang="en-US"/>
            </a:p>
          </p:txBody>
        </p:sp>
        <p:sp>
          <p:nvSpPr>
            <p:cNvPr id="27" name="Line 31"/>
            <p:cNvSpPr>
              <a:spLocks noChangeShapeType="1"/>
            </p:cNvSpPr>
            <p:nvPr/>
          </p:nvSpPr>
          <p:spPr bwMode="auto">
            <a:xfrm>
              <a:off x="1199592" y="3197226"/>
              <a:ext cx="302714" cy="0"/>
            </a:xfrm>
            <a:prstGeom prst="line">
              <a:avLst/>
            </a:prstGeom>
            <a:noFill/>
            <a:ln w="12700">
              <a:solidFill>
                <a:schemeClr val="tx1"/>
              </a:solidFill>
              <a:round/>
              <a:headEnd type="triangle" w="med" len="med"/>
              <a:tailEnd/>
            </a:ln>
          </p:spPr>
          <p:txBody>
            <a:bodyPr wrap="none" anchor="ctr"/>
            <a:lstStyle/>
            <a:p>
              <a:endParaRPr lang="en-US"/>
            </a:p>
          </p:txBody>
        </p:sp>
        <p:sp>
          <p:nvSpPr>
            <p:cNvPr id="28" name="Line 32"/>
            <p:cNvSpPr>
              <a:spLocks noChangeShapeType="1"/>
            </p:cNvSpPr>
            <p:nvPr/>
          </p:nvSpPr>
          <p:spPr bwMode="auto">
            <a:xfrm>
              <a:off x="1459297" y="2193926"/>
              <a:ext cx="109176" cy="0"/>
            </a:xfrm>
            <a:prstGeom prst="line">
              <a:avLst/>
            </a:prstGeom>
            <a:noFill/>
            <a:ln w="12700">
              <a:solidFill>
                <a:schemeClr val="tx1"/>
              </a:solidFill>
              <a:round/>
              <a:headEnd/>
              <a:tailEnd/>
            </a:ln>
          </p:spPr>
          <p:txBody>
            <a:bodyPr wrap="none" anchor="ctr"/>
            <a:lstStyle/>
            <a:p>
              <a:endParaRPr lang="en-US"/>
            </a:p>
          </p:txBody>
        </p:sp>
        <p:sp>
          <p:nvSpPr>
            <p:cNvPr id="29" name="Line 33"/>
            <p:cNvSpPr>
              <a:spLocks noChangeShapeType="1"/>
            </p:cNvSpPr>
            <p:nvPr/>
          </p:nvSpPr>
          <p:spPr bwMode="auto">
            <a:xfrm>
              <a:off x="1451026" y="2828926"/>
              <a:ext cx="109176" cy="0"/>
            </a:xfrm>
            <a:prstGeom prst="line">
              <a:avLst/>
            </a:prstGeom>
            <a:noFill/>
            <a:ln w="12700">
              <a:solidFill>
                <a:schemeClr val="tx1"/>
              </a:solidFill>
              <a:round/>
              <a:headEnd/>
              <a:tailEnd/>
            </a:ln>
          </p:spPr>
          <p:txBody>
            <a:bodyPr wrap="none" anchor="ctr"/>
            <a:lstStyle/>
            <a:p>
              <a:endParaRPr lang="en-US"/>
            </a:p>
          </p:txBody>
        </p:sp>
        <p:sp>
          <p:nvSpPr>
            <p:cNvPr id="30" name="Line 34"/>
            <p:cNvSpPr>
              <a:spLocks noChangeShapeType="1"/>
            </p:cNvSpPr>
            <p:nvPr/>
          </p:nvSpPr>
          <p:spPr bwMode="auto">
            <a:xfrm>
              <a:off x="1563510" y="2189164"/>
              <a:ext cx="0" cy="647700"/>
            </a:xfrm>
            <a:prstGeom prst="line">
              <a:avLst/>
            </a:prstGeom>
            <a:noFill/>
            <a:ln w="12700">
              <a:solidFill>
                <a:schemeClr val="tx1"/>
              </a:solidFill>
              <a:round/>
              <a:headEnd/>
              <a:tailEnd/>
            </a:ln>
          </p:spPr>
          <p:txBody>
            <a:bodyPr wrap="none" anchor="ctr"/>
            <a:lstStyle/>
            <a:p>
              <a:endParaRPr lang="en-US"/>
            </a:p>
          </p:txBody>
        </p:sp>
        <p:pic>
          <p:nvPicPr>
            <p:cNvPr id="31" name="Picture 35" descr="http://lh3.ggpht.com/_AWkLjPyyn0g/THgnYvVoHnI/AAAAAAAAAwg/yf2A5Y6Xhy8/s280/igv.png"/>
            <p:cNvPicPr>
              <a:picLocks noChangeAspect="1" noChangeArrowheads="1"/>
            </p:cNvPicPr>
            <p:nvPr/>
          </p:nvPicPr>
          <p:blipFill>
            <a:blip r:embed="rId3" cstate="print"/>
            <a:srcRect/>
            <a:stretch>
              <a:fillRect/>
            </a:stretch>
          </p:blipFill>
          <p:spPr bwMode="auto">
            <a:xfrm>
              <a:off x="526342" y="3984626"/>
              <a:ext cx="1506953" cy="1157288"/>
            </a:xfrm>
            <a:prstGeom prst="rect">
              <a:avLst/>
            </a:prstGeom>
            <a:noFill/>
            <a:ln w="9525">
              <a:noFill/>
              <a:miter lim="800000"/>
              <a:headEnd/>
              <a:tailEnd/>
            </a:ln>
          </p:spPr>
        </p:pic>
      </p:grpSp>
      <p:pic>
        <p:nvPicPr>
          <p:cNvPr id="2050" name="Picture 2" descr="C:\Users\oschulz-trieglaff\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4282" y="534031"/>
            <a:ext cx="3483317" cy="952767"/>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p:cNvSpPr/>
          <p:nvPr/>
        </p:nvSpPr>
        <p:spPr>
          <a:xfrm>
            <a:off x="2186349" y="1690907"/>
            <a:ext cx="6814776" cy="1815882"/>
          </a:xfrm>
          <a:prstGeom prst="rect">
            <a:avLst/>
          </a:prstGeom>
        </p:spPr>
        <p:txBody>
          <a:bodyPr wrap="square">
            <a:spAutoFit/>
          </a:bodyPr>
          <a:lstStyle/>
          <a:p>
            <a:r>
              <a:rPr lang="en-GB" b="1" dirty="0" smtClean="0"/>
              <a:t>Read </a:t>
            </a:r>
            <a:r>
              <a:rPr lang="en-GB" b="1" dirty="0"/>
              <a:t>Mapping </a:t>
            </a:r>
            <a:r>
              <a:rPr lang="en-GB" b="1" dirty="0" smtClean="0"/>
              <a:t>Problem</a:t>
            </a:r>
            <a:r>
              <a:rPr lang="en-GB" dirty="0" smtClean="0"/>
              <a:t>: </a:t>
            </a:r>
            <a:r>
              <a:rPr lang="en-GB" dirty="0"/>
              <a:t>Given a set of read sequences R, a reference sequence G, and a distance </a:t>
            </a:r>
            <a:r>
              <a:rPr lang="en-GB" dirty="0" smtClean="0"/>
              <a:t>k. </a:t>
            </a:r>
            <a:endParaRPr lang="en-GB" dirty="0"/>
          </a:p>
          <a:p>
            <a:r>
              <a:rPr lang="en-GB" dirty="0"/>
              <a:t>Find all pairs (</a:t>
            </a:r>
            <a:r>
              <a:rPr lang="en-GB" dirty="0" err="1"/>
              <a:t>r;g</a:t>
            </a:r>
            <a:r>
              <a:rPr lang="en-GB" dirty="0"/>
              <a:t>) with r </a:t>
            </a:r>
            <a:r>
              <a:rPr lang="en-GB" dirty="0" smtClean="0"/>
              <a:t>in R, g </a:t>
            </a:r>
            <a:r>
              <a:rPr lang="en-GB" dirty="0"/>
              <a:t>is substring of G and </a:t>
            </a:r>
            <a:r>
              <a:rPr lang="en-GB" dirty="0" err="1"/>
              <a:t>dist</a:t>
            </a:r>
            <a:r>
              <a:rPr lang="en-GB" dirty="0"/>
              <a:t>(</a:t>
            </a:r>
            <a:r>
              <a:rPr lang="en-GB" dirty="0" err="1"/>
              <a:t>r;g</a:t>
            </a:r>
            <a:r>
              <a:rPr lang="en-GB" dirty="0"/>
              <a:t>) &lt; k. </a:t>
            </a:r>
          </a:p>
          <a:p>
            <a:endParaRPr lang="en-GB" dirty="0"/>
          </a:p>
          <a:p>
            <a:r>
              <a:rPr lang="en-GB" dirty="0"/>
              <a:t>Common distance measures are Hamming distance or edit distance.</a:t>
            </a:r>
          </a:p>
          <a:p>
            <a:endParaRPr lang="en-GB" dirty="0"/>
          </a:p>
          <a:p>
            <a:r>
              <a:rPr lang="en-GB" dirty="0"/>
              <a:t>The pairs (</a:t>
            </a:r>
            <a:r>
              <a:rPr lang="en-GB" dirty="0" err="1"/>
              <a:t>r;g</a:t>
            </a:r>
            <a:r>
              <a:rPr lang="en-GB" dirty="0"/>
              <a:t>) are called matches of r</a:t>
            </a:r>
            <a:r>
              <a:rPr lang="en-GB" dirty="0" smtClean="0"/>
              <a:t>.</a:t>
            </a:r>
            <a:endParaRPr lang="en-US" dirty="0"/>
          </a:p>
        </p:txBody>
      </p:sp>
      <p:sp>
        <p:nvSpPr>
          <p:cNvPr id="2052" name="Rectangle 2051"/>
          <p:cNvSpPr/>
          <p:nvPr/>
        </p:nvSpPr>
        <p:spPr>
          <a:xfrm>
            <a:off x="2186349" y="3720732"/>
            <a:ext cx="6515100" cy="2677656"/>
          </a:xfrm>
          <a:prstGeom prst="rect">
            <a:avLst/>
          </a:prstGeom>
        </p:spPr>
        <p:txBody>
          <a:bodyPr wrap="square">
            <a:spAutoFit/>
          </a:bodyPr>
          <a:lstStyle/>
          <a:p>
            <a:pPr lvl="0">
              <a:spcBef>
                <a:spcPct val="50000"/>
              </a:spcBef>
              <a:buClr>
                <a:srgbClr val="F89D21"/>
              </a:buClr>
              <a:buSzPct val="60000"/>
            </a:pPr>
            <a:r>
              <a:rPr lang="en-GB" kern="0" dirty="0" smtClean="0">
                <a:solidFill>
                  <a:srgbClr val="4D4D4F"/>
                </a:solidFill>
                <a:latin typeface="Arial"/>
              </a:rPr>
              <a:t>Some considerations</a:t>
            </a:r>
          </a:p>
          <a:p>
            <a:pPr marL="692150" lvl="1" indent="-234950">
              <a:spcBef>
                <a:spcPct val="50000"/>
              </a:spcBef>
              <a:buClr>
                <a:srgbClr val="F89D21"/>
              </a:buClr>
              <a:buSzPct val="60000"/>
              <a:buBlip>
                <a:blip r:embed="rId5"/>
              </a:buBlip>
            </a:pPr>
            <a:r>
              <a:rPr lang="en-GB" kern="0" dirty="0" smtClean="0">
                <a:solidFill>
                  <a:srgbClr val="4D4D4F"/>
                </a:solidFill>
                <a:latin typeface="Arial"/>
              </a:rPr>
              <a:t>Alphabet is small (A,C,G,T)</a:t>
            </a:r>
          </a:p>
          <a:p>
            <a:pPr marL="692150" lvl="1" indent="-234950">
              <a:spcBef>
                <a:spcPct val="50000"/>
              </a:spcBef>
              <a:buClr>
                <a:srgbClr val="F89D21"/>
              </a:buClr>
              <a:buSzPct val="60000"/>
              <a:buBlip>
                <a:blip r:embed="rId5"/>
              </a:buBlip>
            </a:pPr>
            <a:r>
              <a:rPr lang="en-GB" kern="0" dirty="0" smtClean="0">
                <a:solidFill>
                  <a:srgbClr val="4D4D4F"/>
                </a:solidFill>
                <a:latin typeface="Arial"/>
              </a:rPr>
              <a:t>We map short strings (100-250 letters) to a large one (Human reference genome is ~3Gb)</a:t>
            </a:r>
          </a:p>
          <a:p>
            <a:pPr marL="692150" lvl="1" indent="-234950">
              <a:spcBef>
                <a:spcPct val="50000"/>
              </a:spcBef>
              <a:buClr>
                <a:srgbClr val="F89D21"/>
              </a:buClr>
              <a:buSzPct val="60000"/>
              <a:buBlip>
                <a:blip r:embed="rId5"/>
              </a:buBlip>
            </a:pPr>
            <a:r>
              <a:rPr lang="en-GB" kern="0" dirty="0" smtClean="0">
                <a:solidFill>
                  <a:srgbClr val="4D4D4F"/>
                </a:solidFill>
                <a:latin typeface="Arial"/>
              </a:rPr>
              <a:t>DNA strings to map contain errors (~ 3%)</a:t>
            </a:r>
          </a:p>
          <a:p>
            <a:pPr marL="692150" lvl="1" indent="-234950">
              <a:spcBef>
                <a:spcPct val="50000"/>
              </a:spcBef>
              <a:buClr>
                <a:srgbClr val="F89D21"/>
              </a:buClr>
              <a:buSzPct val="60000"/>
              <a:buBlip>
                <a:blip r:embed="rId5"/>
              </a:buBlip>
            </a:pPr>
            <a:r>
              <a:rPr lang="en-GB" kern="0" dirty="0" smtClean="0">
                <a:solidFill>
                  <a:srgbClr val="4D4D4F"/>
                </a:solidFill>
                <a:latin typeface="Arial"/>
              </a:rPr>
              <a:t>Problem sizes are large (billions of DNA strings to 3Gb reference)</a:t>
            </a:r>
          </a:p>
          <a:p>
            <a:pPr marL="692150" lvl="1" indent="-234950">
              <a:spcBef>
                <a:spcPct val="50000"/>
              </a:spcBef>
              <a:buClr>
                <a:srgbClr val="F89D21"/>
              </a:buClr>
              <a:buSzPct val="60000"/>
              <a:buBlip>
                <a:blip r:embed="rId5"/>
              </a:buBlip>
            </a:pPr>
            <a:r>
              <a:rPr lang="en-GB" kern="0" dirty="0" smtClean="0">
                <a:solidFill>
                  <a:srgbClr val="4D4D4F"/>
                </a:solidFill>
                <a:latin typeface="Arial"/>
              </a:rPr>
              <a:t>DNA is repetitive.</a:t>
            </a:r>
          </a:p>
        </p:txBody>
      </p:sp>
    </p:spTree>
    <p:extLst>
      <p:ext uri="{BB962C8B-B14F-4D97-AF65-F5344CB8AC3E}">
        <p14:creationId xmlns:p14="http://schemas.microsoft.com/office/powerpoint/2010/main" val="1289157568"/>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Burrows-Wheeler Transform</a:t>
            </a:r>
            <a:endParaRPr lang="en-US" dirty="0"/>
          </a:p>
        </p:txBody>
      </p:sp>
    </p:spTree>
    <p:extLst>
      <p:ext uri="{BB962C8B-B14F-4D97-AF65-F5344CB8AC3E}">
        <p14:creationId xmlns:p14="http://schemas.microsoft.com/office/powerpoint/2010/main" val="3627742538"/>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 mapping using the Burrows-Wheeler Transform</a:t>
            </a:r>
            <a:endParaRPr lang="en-US" dirty="0"/>
          </a:p>
        </p:txBody>
      </p:sp>
      <p:sp>
        <p:nvSpPr>
          <p:cNvPr id="3" name="Content Placeholder 2"/>
          <p:cNvSpPr>
            <a:spLocks noGrp="1"/>
          </p:cNvSpPr>
          <p:nvPr>
            <p:ph idx="1"/>
          </p:nvPr>
        </p:nvSpPr>
        <p:spPr>
          <a:xfrm>
            <a:off x="457200" y="1657350"/>
            <a:ext cx="8229600" cy="3695700"/>
          </a:xfrm>
        </p:spPr>
        <p:txBody>
          <a:bodyPr/>
          <a:lstStyle/>
          <a:p>
            <a:endParaRPr lang="en-GB" dirty="0" smtClean="0"/>
          </a:p>
          <a:p>
            <a:r>
              <a:rPr lang="en-GB" dirty="0" smtClean="0"/>
              <a:t>BWT-based text indexes are the core of popular mapping programs</a:t>
            </a:r>
          </a:p>
          <a:p>
            <a:pPr lvl="1"/>
            <a:r>
              <a:rPr lang="en-GB" dirty="0" smtClean="0"/>
              <a:t>Bowtie (</a:t>
            </a:r>
            <a:r>
              <a:rPr lang="en-GB" dirty="0" err="1" smtClean="0"/>
              <a:t>Langmead</a:t>
            </a:r>
            <a:r>
              <a:rPr lang="en-GB" dirty="0" smtClean="0"/>
              <a:t> </a:t>
            </a:r>
            <a:r>
              <a:rPr lang="en-GB" i="1" dirty="0" smtClean="0"/>
              <a:t>et </a:t>
            </a:r>
            <a:r>
              <a:rPr lang="en-GB" i="1" dirty="0" err="1" smtClean="0"/>
              <a:t>al.</a:t>
            </a:r>
            <a:r>
              <a:rPr lang="en-GB" dirty="0" err="1" smtClean="0"/>
              <a:t>,Genome</a:t>
            </a:r>
            <a:r>
              <a:rPr lang="en-GB" dirty="0" smtClean="0"/>
              <a:t> Biology 2009)</a:t>
            </a:r>
          </a:p>
          <a:p>
            <a:pPr lvl="1"/>
            <a:r>
              <a:rPr lang="en-GB" dirty="0" smtClean="0"/>
              <a:t>BWA (Li and Durbin, Bioinformatics 2009, 2010)</a:t>
            </a:r>
          </a:p>
          <a:p>
            <a:pPr lvl="1"/>
            <a:r>
              <a:rPr lang="en-GB" dirty="0" smtClean="0"/>
              <a:t>SOAP2 (Li </a:t>
            </a:r>
            <a:r>
              <a:rPr lang="en-GB" i="1" dirty="0" smtClean="0"/>
              <a:t>et al.</a:t>
            </a:r>
            <a:r>
              <a:rPr lang="en-GB" dirty="0" smtClean="0"/>
              <a:t>, Bioinformatics 2009)</a:t>
            </a:r>
          </a:p>
          <a:p>
            <a:endParaRPr lang="en-GB" dirty="0" smtClean="0"/>
          </a:p>
          <a:p>
            <a:r>
              <a:rPr lang="en-GB" dirty="0" smtClean="0"/>
              <a:t>Create index from reference genome (e.g. human)</a:t>
            </a:r>
          </a:p>
          <a:p>
            <a:pPr lvl="1"/>
            <a:r>
              <a:rPr lang="en-GB" dirty="0" smtClean="0"/>
              <a:t>“create once, use many times”</a:t>
            </a:r>
          </a:p>
          <a:p>
            <a:pPr>
              <a:buNone/>
            </a:pPr>
            <a:endParaRPr lang="en-US" dirty="0"/>
          </a:p>
        </p:txBody>
      </p:sp>
    </p:spTree>
    <p:extLst>
      <p:ext uri="{BB962C8B-B14F-4D97-AF65-F5344CB8AC3E}">
        <p14:creationId xmlns:p14="http://schemas.microsoft.com/office/powerpoint/2010/main" val="689126001"/>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Illumina_Template_EXTERNAL_MS2007">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2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IlluminaTemplateEXTERNAL01_08">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3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IlluminaTemplateEXTERNAL01_08">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3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IlluminaTemplateEXTERNAL01_08">
  <a:themeElements>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fontScheme name="3_IlluminaTemplateEXTERNAL01_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
      <a:clrScheme name="Illumina Colors">
        <a:dk1>
          <a:srgbClr val="4D4D4F"/>
        </a:dk1>
        <a:lt1>
          <a:srgbClr val="FFFFFF"/>
        </a:lt1>
        <a:dk2>
          <a:srgbClr val="4D4D4F"/>
        </a:dk2>
        <a:lt2>
          <a:srgbClr val="BBBBBB"/>
        </a:lt2>
        <a:accent1>
          <a:srgbClr val="AD73AC"/>
        </a:accent1>
        <a:accent2>
          <a:srgbClr val="7CA8D4"/>
        </a:accent2>
        <a:accent3>
          <a:srgbClr val="B9C980"/>
        </a:accent3>
        <a:accent4>
          <a:srgbClr val="D04C4F"/>
        </a:accent4>
        <a:accent5>
          <a:srgbClr val="D3BCD2"/>
        </a:accent5>
        <a:accent6>
          <a:srgbClr val="A9C1D9"/>
        </a:accent6>
        <a:hlink>
          <a:srgbClr val="B9C980"/>
        </a:hlink>
        <a:folHlink>
          <a:srgbClr val="7CA8D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Illumina_Template_EXTERNAL_MS2007</Template>
  <TotalTime>7</TotalTime>
  <Words>2356</Words>
  <Application>Microsoft Office PowerPoint</Application>
  <PresentationFormat>On-screen Show (4:3)</PresentationFormat>
  <Paragraphs>626</Paragraphs>
  <Slides>31</Slides>
  <Notes>22</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31</vt:i4>
      </vt:variant>
    </vt:vector>
  </HeadingPairs>
  <TitlesOfParts>
    <vt:vector size="36" baseType="lpstr">
      <vt:lpstr>Illumina_Template_EXTERNAL_MS2007</vt:lpstr>
      <vt:lpstr>3_IlluminaTemplateEXTERNAL01_08</vt:lpstr>
      <vt:lpstr>4_IlluminaTemplateEXTERNAL01_08</vt:lpstr>
      <vt:lpstr>5_IlluminaTemplateEXTERNAL01_08</vt:lpstr>
      <vt:lpstr>Photo Editor Photo</vt:lpstr>
      <vt:lpstr>   The Burrows-Wheeler Transform for DNA sequence analysis</vt:lpstr>
      <vt:lpstr>Why DNA sequencing?</vt:lpstr>
      <vt:lpstr> DNA-sequencing by synthesis</vt:lpstr>
      <vt:lpstr>Growth in sequencing data</vt:lpstr>
      <vt:lpstr>Genome references</vt:lpstr>
      <vt:lpstr>A typical sequencing data analysis pipeline</vt:lpstr>
      <vt:lpstr>Read mapping</vt:lpstr>
      <vt:lpstr>The Burrows-Wheeler Transform</vt:lpstr>
      <vt:lpstr>Read mapping using the Burrows-Wheeler Transform</vt:lpstr>
      <vt:lpstr>Burrows-Wheeler Transform (B&amp;W 1994)</vt:lpstr>
      <vt:lpstr>BWT construction</vt:lpstr>
      <vt:lpstr>Exact pattern matching in BWT (1): LF-mapping</vt:lpstr>
      <vt:lpstr>Exact pattern matching in BWT (2): LF-mapping</vt:lpstr>
      <vt:lpstr>Exact pattern matching in BWT (2): LF-mapping</vt:lpstr>
      <vt:lpstr>Exact pattern matching in BWT (4): Q-intervals</vt:lpstr>
      <vt:lpstr>Exact pattern matching in BWT: “backward search”</vt:lpstr>
      <vt:lpstr>Inexact Pattern matching</vt:lpstr>
      <vt:lpstr>Inexact Pattern matching</vt:lpstr>
      <vt:lpstr>Compressing DNA data</vt:lpstr>
      <vt:lpstr>Why does it work?</vt:lpstr>
      <vt:lpstr>Do we really need a reference?</vt:lpstr>
      <vt:lpstr>BWT of a human genome dataset</vt:lpstr>
      <vt:lpstr>Comparing two BWTs without a references</vt:lpstr>
      <vt:lpstr>PowerPoint Presentation</vt:lpstr>
      <vt:lpstr>PowerPoint Presentation</vt:lpstr>
      <vt:lpstr>PowerPoint Presentation</vt:lpstr>
      <vt:lpstr>PowerPoint Presentation</vt:lpstr>
      <vt:lpstr>PowerPoint Presentation</vt:lpstr>
      <vt:lpstr>Tasmanian devil population decline</vt:lpstr>
      <vt:lpstr>Using the BWT to find RNA splice junctions</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Ole Schulz-Trieglaff</dc:creator>
  <cp:lastModifiedBy>Windows User</cp:lastModifiedBy>
  <cp:revision>465</cp:revision>
  <dcterms:created xsi:type="dcterms:W3CDTF">2012-02-03T20:34:20Z</dcterms:created>
  <dcterms:modified xsi:type="dcterms:W3CDTF">2014-07-08T14:51:26Z</dcterms:modified>
</cp:coreProperties>
</file>